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56" r:id="rId2"/>
    <p:sldId id="257" r:id="rId3"/>
    <p:sldId id="264" r:id="rId4"/>
    <p:sldId id="269" r:id="rId5"/>
    <p:sldId id="270" r:id="rId6"/>
    <p:sldId id="258" r:id="rId7"/>
    <p:sldId id="265" r:id="rId8"/>
    <p:sldId id="260" r:id="rId9"/>
    <p:sldId id="266" r:id="rId10"/>
    <p:sldId id="262" r:id="rId11"/>
    <p:sldId id="263"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502"/>
    <p:restoredTop sz="96743"/>
  </p:normalViewPr>
  <p:slideViewPr>
    <p:cSldViewPr snapToGrid="0" snapToObjects="1">
      <p:cViewPr varScale="1">
        <p:scale>
          <a:sx n="146" d="100"/>
          <a:sy n="146" d="100"/>
        </p:scale>
        <p:origin x="752" y="160"/>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7E2C83-5822-D54D-AFD8-62AFDAE903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3344A4-0846-174E-A9DA-B40B6E1462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C257A6-C81A-CE43-BB55-E8A5F61181E5}" type="datetimeFigureOut">
              <a:rPr lang="en-US" smtClean="0"/>
              <a:t>4/1/22</a:t>
            </a:fld>
            <a:endParaRPr lang="en-US"/>
          </a:p>
        </p:txBody>
      </p:sp>
      <p:sp>
        <p:nvSpPr>
          <p:cNvPr id="4" name="Footer Placeholder 3">
            <a:extLst>
              <a:ext uri="{FF2B5EF4-FFF2-40B4-BE49-F238E27FC236}">
                <a16:creationId xmlns:a16="http://schemas.microsoft.com/office/drawing/2014/main" id="{E8666FB3-B4F8-934D-9D34-E693DFFFBA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BAE0964-A4FE-6942-9C36-8BFD8198C5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53E58A-D43E-9C44-914D-2AE9CA2CE1AB}" type="slidenum">
              <a:rPr lang="en-US" smtClean="0"/>
              <a:t>‹#›</a:t>
            </a:fld>
            <a:endParaRPr lang="en-US"/>
          </a:p>
        </p:txBody>
      </p:sp>
    </p:spTree>
    <p:extLst>
      <p:ext uri="{BB962C8B-B14F-4D97-AF65-F5344CB8AC3E}">
        <p14:creationId xmlns:p14="http://schemas.microsoft.com/office/powerpoint/2010/main" val="3737342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4B5B9-E4CD-1849-9B0C-B4618CF40529}" type="datetimeFigureOut">
              <a:rPr lang="en-US" smtClean="0"/>
              <a:t>4/1/22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C0140-CDEC-534E-96F6-32BD619D3F53}" type="slidenum">
              <a:rPr lang="en-US" smtClean="0"/>
              <a:t>‹#›</a:t>
            </a:fld>
            <a:endParaRPr lang="en-US"/>
          </a:p>
        </p:txBody>
      </p:sp>
    </p:spTree>
    <p:extLst>
      <p:ext uri="{BB962C8B-B14F-4D97-AF65-F5344CB8AC3E}">
        <p14:creationId xmlns:p14="http://schemas.microsoft.com/office/powerpoint/2010/main" val="263945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C0140-CDEC-534E-96F6-32BD619D3F53}" type="slidenum">
              <a:rPr lang="en-US" smtClean="0"/>
              <a:t>1</a:t>
            </a:fld>
            <a:endParaRPr lang="en-US"/>
          </a:p>
        </p:txBody>
      </p:sp>
    </p:spTree>
    <p:extLst>
      <p:ext uri="{BB962C8B-B14F-4D97-AF65-F5344CB8AC3E}">
        <p14:creationId xmlns:p14="http://schemas.microsoft.com/office/powerpoint/2010/main" val="593826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we explored some of the advanced features of Workrooms.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1.First Quest 2 users can share a virtual whiteboard in Workrooms, and then users can write on it using the controllers as a pen.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We find that Workrooms uses the virtual content flow to transfer the whiteboard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Quest 2 users can also share their PC screens in the room.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found that the screen sharing feature creates a new multimedia flow. surprisingly, when a Quest 2 user shares the PC screen, the user's original two downlink video sessions disappear, but the user's headset screen does not show any anomalies at this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Therefore, we speculate that the video data of the Quest 2 user may be redundant. This may be an implementation bug of Workrooms.</a:t>
            </a:r>
          </a:p>
          <a:p>
            <a:endParaRPr lang="en-US" dirty="0"/>
          </a:p>
        </p:txBody>
      </p:sp>
      <p:sp>
        <p:nvSpPr>
          <p:cNvPr id="4" name="Slide Number Placeholder 3"/>
          <p:cNvSpPr>
            <a:spLocks noGrp="1"/>
          </p:cNvSpPr>
          <p:nvPr>
            <p:ph type="sldNum" sz="quarter" idx="5"/>
          </p:nvPr>
        </p:nvSpPr>
        <p:spPr/>
        <p:txBody>
          <a:bodyPr/>
          <a:lstStyle/>
          <a:p>
            <a:fld id="{935C0140-CDEC-534E-96F6-32BD619D3F53}" type="slidenum">
              <a:rPr lang="en-US" smtClean="0"/>
              <a:t>11</a:t>
            </a:fld>
            <a:endParaRPr lang="en-US"/>
          </a:p>
        </p:txBody>
      </p:sp>
    </p:spTree>
    <p:extLst>
      <p:ext uri="{BB962C8B-B14F-4D97-AF65-F5344CB8AC3E}">
        <p14:creationId xmlns:p14="http://schemas.microsoft.com/office/powerpoint/2010/main" val="83656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1.In conclusion, we find that current social VR platforms only transmit Avatar interaction data in real-time and use local rendering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However, this approach poses scalability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observe that there is still a lot of room to optimize the Avatar interaction data transmitting.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2.In future work, we plan to explore the network requirements of the Social VR platform for different VR headsets.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And propose an open-source automated tool that can measure the end-to-end latency of the Social VR platform in different geographical locations.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Finally, we will explore ways to optimize the data transferred in the Social VR system.</a:t>
            </a:r>
          </a:p>
          <a:p>
            <a:endParaRPr lang="en-US" dirty="0"/>
          </a:p>
        </p:txBody>
      </p:sp>
      <p:sp>
        <p:nvSpPr>
          <p:cNvPr id="4" name="Slide Number Placeholder 3"/>
          <p:cNvSpPr>
            <a:spLocks noGrp="1"/>
          </p:cNvSpPr>
          <p:nvPr>
            <p:ph type="sldNum" sz="quarter" idx="5"/>
          </p:nvPr>
        </p:nvSpPr>
        <p:spPr/>
        <p:txBody>
          <a:bodyPr/>
          <a:lstStyle/>
          <a:p>
            <a:fld id="{935C0140-CDEC-534E-96F6-32BD619D3F53}" type="slidenum">
              <a:rPr lang="en-US" smtClean="0"/>
              <a:t>12</a:t>
            </a:fld>
            <a:endParaRPr lang="en-US"/>
          </a:p>
        </p:txBody>
      </p:sp>
    </p:spTree>
    <p:extLst>
      <p:ext uri="{BB962C8B-B14F-4D97-AF65-F5344CB8AC3E}">
        <p14:creationId xmlns:p14="http://schemas.microsoft.com/office/powerpoint/2010/main" val="428369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the term “Metaverse” has been coined for 30 years, there is still no unified definition of the metaverse. </a:t>
            </a:r>
          </a:p>
          <a:p>
            <a:r>
              <a:rPr lang="en-US" sz="1200" kern="1200" dirty="0">
                <a:solidFill>
                  <a:schemeClr val="tx1"/>
                </a:solidFill>
                <a:effectLst/>
                <a:latin typeface="+mn-lt"/>
                <a:ea typeface="+mn-ea"/>
                <a:cs typeface="+mn-cs"/>
              </a:rPr>
              <a:t>In the current stage, with the flourishing of 5G and immersive computing [5], we believe that the metaverse will become a collection of 3D virtual worlds connected through the Internet and XR. </a:t>
            </a:r>
          </a:p>
          <a:p>
            <a:r>
              <a:rPr lang="en-US" sz="1200" kern="1200" dirty="0">
                <a:solidFill>
                  <a:schemeClr val="tx1"/>
                </a:solidFill>
                <a:effectLst/>
                <a:latin typeface="+mn-lt"/>
                <a:ea typeface="+mn-ea"/>
                <a:cs typeface="+mn-cs"/>
              </a:rPr>
              <a:t>1.The Metaverse we envision is composed of four parts, and they are closely connected to the real world. </a:t>
            </a:r>
          </a:p>
          <a:p>
            <a:r>
              <a:rPr lang="en-US" sz="1200" kern="1200" dirty="0">
                <a:solidFill>
                  <a:schemeClr val="tx1"/>
                </a:solidFill>
                <a:effectLst/>
                <a:latin typeface="+mn-lt"/>
                <a:ea typeface="+mn-ea"/>
                <a:cs typeface="+mn-cs"/>
              </a:rPr>
              <a:t>2.In general, users with XR devices can access the Metaverse and participate in its various social events, and they can create their own content via 3D modeling to decorate social events in the Metaverse. </a:t>
            </a:r>
          </a:p>
          <a:p>
            <a:r>
              <a:rPr lang="en-US" sz="1200" kern="1200" dirty="0">
                <a:solidFill>
                  <a:schemeClr val="tx1"/>
                </a:solidFill>
                <a:effectLst/>
                <a:latin typeface="+mn-lt"/>
                <a:ea typeface="+mn-ea"/>
                <a:cs typeface="+mn-cs"/>
              </a:rPr>
              <a:t>3.The content can be traded using non-fungible token through a decentralized blockchain.</a:t>
            </a:r>
          </a:p>
          <a:p>
            <a:r>
              <a:rPr lang="en-US" sz="1200" kern="1200" dirty="0">
                <a:solidFill>
                  <a:schemeClr val="tx1"/>
                </a:solidFill>
                <a:effectLst/>
                <a:latin typeface="+mn-lt"/>
                <a:ea typeface="+mn-ea"/>
                <a:cs typeface="+mn-cs"/>
              </a:rPr>
              <a:t>4.Objects 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physical world </a:t>
            </a:r>
            <a:r>
              <a:rPr lang="en-US" sz="1200" kern="1200" dirty="0">
                <a:solidFill>
                  <a:schemeClr val="tx1"/>
                </a:solidFill>
                <a:effectLst/>
                <a:latin typeface="+mn-lt"/>
                <a:ea typeface="+mn-ea"/>
                <a:cs typeface="+mn-cs"/>
              </a:rPr>
              <a:t>can also be presented in the Metaverse as digital twins that are generated via 3D modeling.</a:t>
            </a:r>
          </a:p>
          <a:p>
            <a:r>
              <a:rPr lang="en-US" sz="1200" kern="1200" dirty="0">
                <a:solidFill>
                  <a:schemeClr val="tx1"/>
                </a:solidFill>
                <a:effectLst/>
                <a:latin typeface="+mn-lt"/>
                <a:ea typeface="+mn-ea"/>
                <a:cs typeface="+mn-cs"/>
              </a:rPr>
              <a:t>5.As we can see the metaverse will be built via multiple technologies, such as 5G, XR and edge computing. </a:t>
            </a:r>
          </a:p>
          <a:p>
            <a:r>
              <a:rPr lang="en-US" sz="1200" kern="1200" dirty="0">
                <a:solidFill>
                  <a:schemeClr val="tx1"/>
                </a:solidFill>
                <a:effectLst/>
                <a:latin typeface="+mn-lt"/>
                <a:ea typeface="+mn-ea"/>
                <a:cs typeface="+mn-cs"/>
              </a:rPr>
              <a:t> Our research mainly focuses on the network demands of the metaverse.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935C0140-CDEC-534E-96F6-32BD619D3F53}" type="slidenum">
              <a:rPr lang="en-US" smtClean="0"/>
              <a:t>2</a:t>
            </a:fld>
            <a:endParaRPr lang="en-US"/>
          </a:p>
        </p:txBody>
      </p:sp>
    </p:spTree>
    <p:extLst>
      <p:ext uri="{BB962C8B-B14F-4D97-AF65-F5344CB8AC3E}">
        <p14:creationId xmlns:p14="http://schemas.microsoft.com/office/powerpoint/2010/main" val="2264733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1.In our paper, we focus on an important component of the metaverse: social VR.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VR can be considered as a combination of social media and VR systems.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2.In social VR applications, servers need to deliver high-quality social VR content in real time, which might bring huge bandwidth consumption.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3.Based on our measurement study on several platforms, we concluded the current solutions to this problem in the industry.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of all these platforms treat virtual backgrounds and UGC as static content, and only transmit Avatar interaction data in real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Then these platforms all use local rendering approaches instead of remote rendering, so that these platforms only need to transmit Avatar location information instead of high-quality video 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 this paper, we focus on Meta's Horizon Workrooms platform, a social VR platform mainly used for online meetings.</a:t>
            </a:r>
          </a:p>
          <a:p>
            <a:endParaRPr lang="en-US" dirty="0"/>
          </a:p>
        </p:txBody>
      </p:sp>
      <p:sp>
        <p:nvSpPr>
          <p:cNvPr id="4" name="Slide Number Placeholder 3"/>
          <p:cNvSpPr>
            <a:spLocks noGrp="1"/>
          </p:cNvSpPr>
          <p:nvPr>
            <p:ph type="sldNum" sz="quarter" idx="5"/>
          </p:nvPr>
        </p:nvSpPr>
        <p:spPr/>
        <p:txBody>
          <a:bodyPr/>
          <a:lstStyle/>
          <a:p>
            <a:fld id="{935C0140-CDEC-534E-96F6-32BD619D3F53}" type="slidenum">
              <a:rPr lang="en-US" smtClean="0"/>
              <a:t>3</a:t>
            </a:fld>
            <a:endParaRPr lang="en-US"/>
          </a:p>
        </p:txBody>
      </p:sp>
    </p:spTree>
    <p:extLst>
      <p:ext uri="{BB962C8B-B14F-4D97-AF65-F5344CB8AC3E}">
        <p14:creationId xmlns:p14="http://schemas.microsoft.com/office/powerpoint/2010/main" val="76586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1.Our experiment has two users, one user using the Oculus Quest 2 VR headset and the other user using a PC or a headset.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two users are connected to different local area networks.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2.To measure the network impact of each feature of the platform, we only enable and disable the same feature in each experiment.</a:t>
            </a:r>
          </a:p>
          <a:p>
            <a:endParaRPr lang="en-US" dirty="0"/>
          </a:p>
        </p:txBody>
      </p:sp>
      <p:sp>
        <p:nvSpPr>
          <p:cNvPr id="4" name="Slide Number Placeholder 3"/>
          <p:cNvSpPr>
            <a:spLocks noGrp="1"/>
          </p:cNvSpPr>
          <p:nvPr>
            <p:ph type="sldNum" sz="quarter" idx="5"/>
          </p:nvPr>
        </p:nvSpPr>
        <p:spPr/>
        <p:txBody>
          <a:bodyPr/>
          <a:lstStyle/>
          <a:p>
            <a:fld id="{935C0140-CDEC-534E-96F6-32BD619D3F53}" type="slidenum">
              <a:rPr lang="en-US" smtClean="0"/>
              <a:t>4</a:t>
            </a:fld>
            <a:endParaRPr lang="en-US"/>
          </a:p>
        </p:txBody>
      </p:sp>
    </p:spTree>
    <p:extLst>
      <p:ext uri="{BB962C8B-B14F-4D97-AF65-F5344CB8AC3E}">
        <p14:creationId xmlns:p14="http://schemas.microsoft.com/office/powerpoint/2010/main" val="309310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we outline the network protocols used by the six commercial social VR platforms and their capacities.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1.First, both UDP and TCP protocols can be used for </a:t>
            </a:r>
            <a:r>
              <a:rPr lang="en-US" sz="1200" kern="1200" dirty="0" err="1">
                <a:solidFill>
                  <a:schemeClr val="tx1"/>
                </a:solidFill>
                <a:effectLst/>
                <a:latin typeface="+mn-lt"/>
                <a:ea typeface="+mn-ea"/>
                <a:cs typeface="+mn-cs"/>
              </a:rPr>
              <a:t>intial</a:t>
            </a:r>
            <a:r>
              <a:rPr lang="en-US" sz="1200" kern="1200" dirty="0">
                <a:solidFill>
                  <a:schemeClr val="tx1"/>
                </a:solidFill>
                <a:effectLst/>
                <a:latin typeface="+mn-lt"/>
                <a:ea typeface="+mn-ea"/>
                <a:cs typeface="+mn-cs"/>
              </a:rPr>
              <a:t> setup.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2.Second, while after the user enters a social event, the user downloads and renders a static background from the server, and then most platforms use UDP to transfer user interaction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3.Finally, we found that all current social VR platforms can support more than 15 VR users in the same environment.</a:t>
            </a:r>
          </a:p>
          <a:p>
            <a:endParaRPr lang="en-US" dirty="0"/>
          </a:p>
        </p:txBody>
      </p:sp>
      <p:sp>
        <p:nvSpPr>
          <p:cNvPr id="4" name="Slide Number Placeholder 3"/>
          <p:cNvSpPr>
            <a:spLocks noGrp="1"/>
          </p:cNvSpPr>
          <p:nvPr>
            <p:ph type="sldNum" sz="quarter" idx="5"/>
          </p:nvPr>
        </p:nvSpPr>
        <p:spPr/>
        <p:txBody>
          <a:bodyPr/>
          <a:lstStyle/>
          <a:p>
            <a:fld id="{935C0140-CDEC-534E-96F6-32BD619D3F53}" type="slidenum">
              <a:rPr lang="en-US" smtClean="0"/>
              <a:t>6</a:t>
            </a:fld>
            <a:endParaRPr lang="en-US"/>
          </a:p>
        </p:txBody>
      </p:sp>
    </p:spTree>
    <p:extLst>
      <p:ext uri="{BB962C8B-B14F-4D97-AF65-F5344CB8AC3E}">
        <p14:creationId xmlns:p14="http://schemas.microsoft.com/office/powerpoint/2010/main" val="152341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first measured the throughput requirement of six social VR platforms with two Quest 2 users.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1.We found that Avatar's motion trajectory does not affect the amount of data transmitted, which may indicate that these platforms update Avatar's location in real-time.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2.We also observed that Meta's social VR platforms have more than ten times of the throughput compared to other platforms.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3.By exploring further, we speculate that this may be because Meta's Avatar model is more complex than the other platforms.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4.Finally, we observe that the user uplink and downlink throughputs are symmetric for most platforms when the platform has only two Quest 2 users.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essential reason for this phenomenon is the local rendering strategy, which I will introduce when I discuss the scalability issues of these platforms.</a:t>
            </a:r>
          </a:p>
          <a:p>
            <a:endParaRPr lang="en-US" dirty="0"/>
          </a:p>
        </p:txBody>
      </p:sp>
      <p:sp>
        <p:nvSpPr>
          <p:cNvPr id="4" name="Slide Number Placeholder 3"/>
          <p:cNvSpPr>
            <a:spLocks noGrp="1"/>
          </p:cNvSpPr>
          <p:nvPr>
            <p:ph type="sldNum" sz="quarter" idx="5"/>
          </p:nvPr>
        </p:nvSpPr>
        <p:spPr/>
        <p:txBody>
          <a:bodyPr/>
          <a:lstStyle/>
          <a:p>
            <a:fld id="{935C0140-CDEC-534E-96F6-32BD619D3F53}" type="slidenum">
              <a:rPr lang="en-US" smtClean="0"/>
              <a:t>7</a:t>
            </a:fld>
            <a:endParaRPr lang="en-US"/>
          </a:p>
        </p:txBody>
      </p:sp>
    </p:spTree>
    <p:extLst>
      <p:ext uri="{BB962C8B-B14F-4D97-AF65-F5344CB8AC3E}">
        <p14:creationId xmlns:p14="http://schemas.microsoft.com/office/powerpoint/2010/main" val="334633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now dive into Workrooms.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we analyze the </a:t>
            </a:r>
            <a:r>
              <a:rPr lang="en-US" sz="1200" kern="1200" dirty="0" err="1">
                <a:solidFill>
                  <a:schemeClr val="tx1"/>
                </a:solidFill>
                <a:effectLst/>
                <a:latin typeface="+mn-lt"/>
                <a:ea typeface="+mn-ea"/>
                <a:cs typeface="+mn-cs"/>
              </a:rPr>
              <a:t>Virutal</a:t>
            </a:r>
            <a:r>
              <a:rPr lang="en-US" sz="1200" kern="1200" dirty="0">
                <a:solidFill>
                  <a:schemeClr val="tx1"/>
                </a:solidFill>
                <a:effectLst/>
                <a:latin typeface="+mn-lt"/>
                <a:ea typeface="+mn-ea"/>
                <a:cs typeface="+mn-cs"/>
              </a:rPr>
              <a:t> Content Flow in Workrooms.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we determined the content transmitted in this flow by enabling some features related to virtual content.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1.We notice that for a Quest 2 user, when another user is a PC user, its uplink does not change significantly while downlink drops from 0.6 Mbps to 0.1 Mbps compared to the case when another user is a Quest 2 user.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this 0.5 Mbps is equal to the uplink of a Quest 2 user.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therefore suspect that the downlink throughput of a Quest 2 user can be divided to the virtual background throughput and the uplink throughput of the Quest 2 users.</a:t>
            </a:r>
          </a:p>
          <a:p>
            <a:endParaRPr lang="en-US" dirty="0"/>
          </a:p>
        </p:txBody>
      </p:sp>
      <p:sp>
        <p:nvSpPr>
          <p:cNvPr id="4" name="Slide Number Placeholder 3"/>
          <p:cNvSpPr>
            <a:spLocks noGrp="1"/>
          </p:cNvSpPr>
          <p:nvPr>
            <p:ph type="sldNum" sz="quarter" idx="5"/>
          </p:nvPr>
        </p:nvSpPr>
        <p:spPr/>
        <p:txBody>
          <a:bodyPr/>
          <a:lstStyle/>
          <a:p>
            <a:fld id="{935C0140-CDEC-534E-96F6-32BD619D3F53}" type="slidenum">
              <a:rPr lang="en-US" smtClean="0"/>
              <a:t>8</a:t>
            </a:fld>
            <a:endParaRPr lang="en-US"/>
          </a:p>
        </p:txBody>
      </p:sp>
    </p:spTree>
    <p:extLst>
      <p:ext uri="{BB962C8B-B14F-4D97-AF65-F5344CB8AC3E}">
        <p14:creationId xmlns:p14="http://schemas.microsoft.com/office/powerpoint/2010/main" val="3441828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 do the experiment where we let three other headset users join the room every 50 seconds.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1.We find that the downlink throughput of users grows linearly with the addition of new headset users by exactly 0.5 Mbps.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indicates that Workrooms faces the scalability issue.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2.We also find that the downlink throughput of users does not decrease when there are no other avatars in the user viewport, which indicates that Workrooms does not do viewport prediction.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Instead, it just transmits all 6-DoF data to the user's headset.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In our experiments in other platforms, we find that all platforms face scalability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4.The essential reason of this problem is the local rendering strategy that the server only transmits the location information of all other users to a user, which leads to a linear increase in user downlink throughput as new users join.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 believe that this problem is one of the urgent problems in building the Metaverse at present.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5C0140-CDEC-534E-96F6-32BD619D3F53}" type="slidenum">
              <a:rPr lang="en-US" smtClean="0"/>
              <a:t>9</a:t>
            </a:fld>
            <a:endParaRPr lang="en-US"/>
          </a:p>
        </p:txBody>
      </p:sp>
    </p:spTree>
    <p:extLst>
      <p:ext uri="{BB962C8B-B14F-4D97-AF65-F5344CB8AC3E}">
        <p14:creationId xmlns:p14="http://schemas.microsoft.com/office/powerpoint/2010/main" val="359365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we analyze the multimedia flow of Workrooms.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flow uses WebRTC to transfer audio and video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1.Each user has two audio sessions, one for uploading their own audio data and the other for receiving audio data from another user.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2.Each user also has two video sessions, but all video sessions are downlink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3.Also we observe that the video data received by the PC user and the Headset user are the same because their SSRC fields in the RTP packets are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4.The source of the video for the PC user may be the 2D scene it sees, since it does not transfer data with the virtual content server, but the source of the video data to the Headset user is unknown.</a:t>
            </a:r>
            <a:r>
              <a:rPr lang="en-US" dirty="0">
                <a:effectLst/>
              </a:rPr>
              <a:t> </a:t>
            </a:r>
            <a:endParaRPr lang="en-US" dirty="0"/>
          </a:p>
        </p:txBody>
      </p:sp>
      <p:sp>
        <p:nvSpPr>
          <p:cNvPr id="4" name="Slide Number Placeholder 3"/>
          <p:cNvSpPr>
            <a:spLocks noGrp="1"/>
          </p:cNvSpPr>
          <p:nvPr>
            <p:ph type="sldNum" sz="quarter" idx="5"/>
          </p:nvPr>
        </p:nvSpPr>
        <p:spPr/>
        <p:txBody>
          <a:bodyPr/>
          <a:lstStyle/>
          <a:p>
            <a:fld id="{935C0140-CDEC-534E-96F6-32BD619D3F53}" type="slidenum">
              <a:rPr lang="en-US" smtClean="0"/>
              <a:t>10</a:t>
            </a:fld>
            <a:endParaRPr lang="en-US"/>
          </a:p>
        </p:txBody>
      </p:sp>
    </p:spTree>
    <p:extLst>
      <p:ext uri="{BB962C8B-B14F-4D97-AF65-F5344CB8AC3E}">
        <p14:creationId xmlns:p14="http://schemas.microsoft.com/office/powerpoint/2010/main" val="2225653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A867-4621-5A45-ACBA-203C18BC3D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FFFE74-6B54-6646-B267-EF3F2B822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7B1B9-A87B-9949-9328-4AB5FDF5A46E}"/>
              </a:ext>
            </a:extLst>
          </p:cNvPr>
          <p:cNvSpPr>
            <a:spLocks noGrp="1"/>
          </p:cNvSpPr>
          <p:nvPr>
            <p:ph type="dt" sz="half" idx="10"/>
          </p:nvPr>
        </p:nvSpPr>
        <p:spPr/>
        <p:txBody>
          <a:bodyPr/>
          <a:lstStyle/>
          <a:p>
            <a:fld id="{60C270D6-8D00-B946-82A2-C2E0DE14D021}" type="datetime1">
              <a:rPr lang="en-US" smtClean="0"/>
              <a:t>4/1/22</a:t>
            </a:fld>
            <a:endParaRPr lang="en-US"/>
          </a:p>
        </p:txBody>
      </p:sp>
      <p:sp>
        <p:nvSpPr>
          <p:cNvPr id="5" name="Footer Placeholder 4">
            <a:extLst>
              <a:ext uri="{FF2B5EF4-FFF2-40B4-BE49-F238E27FC236}">
                <a16:creationId xmlns:a16="http://schemas.microsoft.com/office/drawing/2014/main" id="{784E5CED-DBEE-A649-8768-0DC1BDE63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59855-18D2-0F4E-AC34-E702240B461F}"/>
              </a:ext>
            </a:extLst>
          </p:cNvPr>
          <p:cNvSpPr>
            <a:spLocks noGrp="1"/>
          </p:cNvSpPr>
          <p:nvPr>
            <p:ph type="sldNum" sz="quarter" idx="12"/>
          </p:nvPr>
        </p:nvSpPr>
        <p:spPr/>
        <p:txBody>
          <a:bodyPr/>
          <a:lstStyle/>
          <a:p>
            <a:fld id="{9E68326F-1EC2-4140-9E02-9F3CB5AB3FCF}"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62189AA4-0D80-294B-845C-16E4E52C2D22}"/>
              </a:ext>
            </a:extLst>
          </p:cNvPr>
          <p:cNvPicPr>
            <a:picLocks noChangeAspect="1"/>
          </p:cNvPicPr>
          <p:nvPr userDrawn="1"/>
        </p:nvPicPr>
        <p:blipFill>
          <a:blip r:embed="rId2"/>
          <a:stretch>
            <a:fillRect/>
          </a:stretch>
        </p:blipFill>
        <p:spPr>
          <a:xfrm>
            <a:off x="5181600" y="5540375"/>
            <a:ext cx="1828800" cy="1181100"/>
          </a:xfrm>
          <a:prstGeom prst="rect">
            <a:avLst/>
          </a:prstGeom>
        </p:spPr>
      </p:pic>
    </p:spTree>
    <p:extLst>
      <p:ext uri="{BB962C8B-B14F-4D97-AF65-F5344CB8AC3E}">
        <p14:creationId xmlns:p14="http://schemas.microsoft.com/office/powerpoint/2010/main" val="379629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9099-895B-2F43-B148-6566E1A1C4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316B8A-8C3E-0E47-AE6F-868725E75D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C338F-8A30-134F-AFB6-5171E1D77DB2}"/>
              </a:ext>
            </a:extLst>
          </p:cNvPr>
          <p:cNvSpPr>
            <a:spLocks noGrp="1"/>
          </p:cNvSpPr>
          <p:nvPr>
            <p:ph type="dt" sz="half" idx="10"/>
          </p:nvPr>
        </p:nvSpPr>
        <p:spPr/>
        <p:txBody>
          <a:bodyPr/>
          <a:lstStyle/>
          <a:p>
            <a:fld id="{CB091A83-784E-F646-9E6C-A815E39EA192}" type="datetime1">
              <a:rPr lang="en-US" smtClean="0"/>
              <a:t>4/1/22</a:t>
            </a:fld>
            <a:endParaRPr lang="en-US"/>
          </a:p>
        </p:txBody>
      </p:sp>
      <p:sp>
        <p:nvSpPr>
          <p:cNvPr id="5" name="Footer Placeholder 4">
            <a:extLst>
              <a:ext uri="{FF2B5EF4-FFF2-40B4-BE49-F238E27FC236}">
                <a16:creationId xmlns:a16="http://schemas.microsoft.com/office/drawing/2014/main" id="{7AFB65AE-090A-FE41-8A6D-A4451C58D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FAAD9-67F0-894B-A031-FD4E09768516}"/>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193744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52C316-1493-DD4E-A48B-812826A9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2F1059-AFA3-044D-A42D-D15E4FA2E7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C7A88-439C-3049-AC00-BD77AA5BA995}"/>
              </a:ext>
            </a:extLst>
          </p:cNvPr>
          <p:cNvSpPr>
            <a:spLocks noGrp="1"/>
          </p:cNvSpPr>
          <p:nvPr>
            <p:ph type="dt" sz="half" idx="10"/>
          </p:nvPr>
        </p:nvSpPr>
        <p:spPr/>
        <p:txBody>
          <a:bodyPr/>
          <a:lstStyle/>
          <a:p>
            <a:fld id="{7A77FA30-6E1C-EA40-BBF6-59D6A301C15A}" type="datetime1">
              <a:rPr lang="en-US" smtClean="0"/>
              <a:t>4/1/22</a:t>
            </a:fld>
            <a:endParaRPr lang="en-US"/>
          </a:p>
        </p:txBody>
      </p:sp>
      <p:sp>
        <p:nvSpPr>
          <p:cNvPr id="5" name="Footer Placeholder 4">
            <a:extLst>
              <a:ext uri="{FF2B5EF4-FFF2-40B4-BE49-F238E27FC236}">
                <a16:creationId xmlns:a16="http://schemas.microsoft.com/office/drawing/2014/main" id="{85B2FF32-0762-B148-B279-B103F0D8C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98C2E-3185-D644-8A01-52C80F856853}"/>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2317754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DA724-8F6F-224D-92D8-56EF03E314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D0624-CD7D-7040-A3A3-F889D51A3C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7E0F6-CDDE-AC4F-A561-078A7564A54A}"/>
              </a:ext>
            </a:extLst>
          </p:cNvPr>
          <p:cNvSpPr>
            <a:spLocks noGrp="1"/>
          </p:cNvSpPr>
          <p:nvPr>
            <p:ph type="dt" sz="half" idx="10"/>
          </p:nvPr>
        </p:nvSpPr>
        <p:spPr/>
        <p:txBody>
          <a:bodyPr/>
          <a:lstStyle/>
          <a:p>
            <a:fld id="{A882B1E4-048A-C344-BA18-AB06ECF1CCAB}" type="datetime1">
              <a:rPr lang="en-US" smtClean="0"/>
              <a:t>4/1/22</a:t>
            </a:fld>
            <a:endParaRPr lang="en-US"/>
          </a:p>
        </p:txBody>
      </p:sp>
      <p:sp>
        <p:nvSpPr>
          <p:cNvPr id="5" name="Footer Placeholder 4">
            <a:extLst>
              <a:ext uri="{FF2B5EF4-FFF2-40B4-BE49-F238E27FC236}">
                <a16:creationId xmlns:a16="http://schemas.microsoft.com/office/drawing/2014/main" id="{33131C6F-FE97-C64B-8C69-850A91613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269C1-0003-1D4B-9302-FEB0D2A3922B}"/>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205663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D58-58CA-B844-8307-24473A42AA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976932-28AF-4F44-A82C-78477A488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010891-54E2-9E4D-9B97-D791E5237283}"/>
              </a:ext>
            </a:extLst>
          </p:cNvPr>
          <p:cNvSpPr>
            <a:spLocks noGrp="1"/>
          </p:cNvSpPr>
          <p:nvPr>
            <p:ph type="dt" sz="half" idx="10"/>
          </p:nvPr>
        </p:nvSpPr>
        <p:spPr/>
        <p:txBody>
          <a:bodyPr/>
          <a:lstStyle/>
          <a:p>
            <a:fld id="{EAB4EA41-CBB8-0F42-847F-4D8100BC9C46}" type="datetime1">
              <a:rPr lang="en-US" smtClean="0"/>
              <a:t>4/1/22</a:t>
            </a:fld>
            <a:endParaRPr lang="en-US"/>
          </a:p>
        </p:txBody>
      </p:sp>
      <p:sp>
        <p:nvSpPr>
          <p:cNvPr id="5" name="Footer Placeholder 4">
            <a:extLst>
              <a:ext uri="{FF2B5EF4-FFF2-40B4-BE49-F238E27FC236}">
                <a16:creationId xmlns:a16="http://schemas.microsoft.com/office/drawing/2014/main" id="{03DDC79A-4877-C145-957F-A926870AB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BDA35-6CBD-0245-BBDD-C7C154010385}"/>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268866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13FF-4E43-3D45-AC02-926F03156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CC4B6-F407-D94A-AB23-1908EEADD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BC0F0E-7F2E-6448-8062-B7CB16E602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4D01CD-C806-5543-9751-9A196F242977}"/>
              </a:ext>
            </a:extLst>
          </p:cNvPr>
          <p:cNvSpPr>
            <a:spLocks noGrp="1"/>
          </p:cNvSpPr>
          <p:nvPr>
            <p:ph type="dt" sz="half" idx="10"/>
          </p:nvPr>
        </p:nvSpPr>
        <p:spPr/>
        <p:txBody>
          <a:bodyPr/>
          <a:lstStyle/>
          <a:p>
            <a:fld id="{F383C8A3-D098-334D-A286-B76E77D80BA6}" type="datetime1">
              <a:rPr lang="en-US" smtClean="0"/>
              <a:t>4/1/22</a:t>
            </a:fld>
            <a:endParaRPr lang="en-US"/>
          </a:p>
        </p:txBody>
      </p:sp>
      <p:sp>
        <p:nvSpPr>
          <p:cNvPr id="6" name="Footer Placeholder 5">
            <a:extLst>
              <a:ext uri="{FF2B5EF4-FFF2-40B4-BE49-F238E27FC236}">
                <a16:creationId xmlns:a16="http://schemas.microsoft.com/office/drawing/2014/main" id="{CFF6E4FD-CC2C-7E46-883B-390240372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67277-49EF-8448-8937-A580F02AD5DA}"/>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108076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81C9-0803-6748-82EC-6C644DE33F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DCD539-8BC3-8543-9358-AE22AE2624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78222A-4129-9944-98EB-F463B48D8A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05558E-7341-A642-ACA3-6938D9493C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C927B1-9B11-0145-8485-B90A80CE53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A9A74F-F42F-0A4F-898D-415295D6C574}"/>
              </a:ext>
            </a:extLst>
          </p:cNvPr>
          <p:cNvSpPr>
            <a:spLocks noGrp="1"/>
          </p:cNvSpPr>
          <p:nvPr>
            <p:ph type="dt" sz="half" idx="10"/>
          </p:nvPr>
        </p:nvSpPr>
        <p:spPr/>
        <p:txBody>
          <a:bodyPr/>
          <a:lstStyle/>
          <a:p>
            <a:fld id="{225451D6-2C1C-544C-BA09-EE0B96BE9E02}" type="datetime1">
              <a:rPr lang="en-US" smtClean="0"/>
              <a:t>4/1/22</a:t>
            </a:fld>
            <a:endParaRPr lang="en-US"/>
          </a:p>
        </p:txBody>
      </p:sp>
      <p:sp>
        <p:nvSpPr>
          <p:cNvPr id="8" name="Footer Placeholder 7">
            <a:extLst>
              <a:ext uri="{FF2B5EF4-FFF2-40B4-BE49-F238E27FC236}">
                <a16:creationId xmlns:a16="http://schemas.microsoft.com/office/drawing/2014/main" id="{7867D8F8-7C34-AA48-9185-A883E5B40F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58C62E-4B6B-244C-BAFA-60B79154390A}"/>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531839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444C-B30A-694A-B2F2-DA29048346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DB3DCD-E786-F44D-AF0C-102B17D92C6D}"/>
              </a:ext>
            </a:extLst>
          </p:cNvPr>
          <p:cNvSpPr>
            <a:spLocks noGrp="1"/>
          </p:cNvSpPr>
          <p:nvPr>
            <p:ph type="dt" sz="half" idx="10"/>
          </p:nvPr>
        </p:nvSpPr>
        <p:spPr/>
        <p:txBody>
          <a:bodyPr/>
          <a:lstStyle/>
          <a:p>
            <a:fld id="{77F33F09-1E84-2D4E-9548-1BB3F73210AB}" type="datetime1">
              <a:rPr lang="en-US" smtClean="0"/>
              <a:t>4/1/22</a:t>
            </a:fld>
            <a:endParaRPr lang="en-US"/>
          </a:p>
        </p:txBody>
      </p:sp>
      <p:sp>
        <p:nvSpPr>
          <p:cNvPr id="4" name="Footer Placeholder 3">
            <a:extLst>
              <a:ext uri="{FF2B5EF4-FFF2-40B4-BE49-F238E27FC236}">
                <a16:creationId xmlns:a16="http://schemas.microsoft.com/office/drawing/2014/main" id="{F4269F80-B8C1-BD4E-B593-6DCB47D8A8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57D95-8880-A04A-A515-BE60EB309E02}"/>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68013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1D9CF-A30C-6642-BA67-87C47EBB2608}"/>
              </a:ext>
            </a:extLst>
          </p:cNvPr>
          <p:cNvSpPr>
            <a:spLocks noGrp="1"/>
          </p:cNvSpPr>
          <p:nvPr>
            <p:ph type="dt" sz="half" idx="10"/>
          </p:nvPr>
        </p:nvSpPr>
        <p:spPr/>
        <p:txBody>
          <a:bodyPr/>
          <a:lstStyle/>
          <a:p>
            <a:fld id="{4E33E9D3-F698-9E4F-BCEA-D1F5C64310E0}" type="datetime1">
              <a:rPr lang="en-US" smtClean="0"/>
              <a:t>4/1/22</a:t>
            </a:fld>
            <a:endParaRPr lang="en-US"/>
          </a:p>
        </p:txBody>
      </p:sp>
      <p:sp>
        <p:nvSpPr>
          <p:cNvPr id="3" name="Footer Placeholder 2">
            <a:extLst>
              <a:ext uri="{FF2B5EF4-FFF2-40B4-BE49-F238E27FC236}">
                <a16:creationId xmlns:a16="http://schemas.microsoft.com/office/drawing/2014/main" id="{55E7D0AD-C990-3D49-A4CD-7782D7B63D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684A6F-367D-A44C-B77F-2A7AFE1D8BB6}"/>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159251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D847-570F-4D40-B9C0-F379BCC456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8E0FC-3FA3-FC40-B485-73DA5B245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37900-BA26-0040-8430-8C1D61A55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F6F30-D422-364B-8855-0E880EC8C0B0}"/>
              </a:ext>
            </a:extLst>
          </p:cNvPr>
          <p:cNvSpPr>
            <a:spLocks noGrp="1"/>
          </p:cNvSpPr>
          <p:nvPr>
            <p:ph type="dt" sz="half" idx="10"/>
          </p:nvPr>
        </p:nvSpPr>
        <p:spPr/>
        <p:txBody>
          <a:bodyPr/>
          <a:lstStyle/>
          <a:p>
            <a:fld id="{3D6CECD6-70DB-294C-A0B6-758657FCB979}" type="datetime1">
              <a:rPr lang="en-US" smtClean="0"/>
              <a:t>4/1/22</a:t>
            </a:fld>
            <a:endParaRPr lang="en-US"/>
          </a:p>
        </p:txBody>
      </p:sp>
      <p:sp>
        <p:nvSpPr>
          <p:cNvPr id="6" name="Footer Placeholder 5">
            <a:extLst>
              <a:ext uri="{FF2B5EF4-FFF2-40B4-BE49-F238E27FC236}">
                <a16:creationId xmlns:a16="http://schemas.microsoft.com/office/drawing/2014/main" id="{431328EB-54B7-614A-93FB-753485018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AD4ED-DFAD-0940-B983-FF798F5C7C67}"/>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1306368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C163-DDA2-454E-BC20-8FCB81F1B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DFA56-5920-CC42-AD41-58229C7A9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AFB462-78D2-644E-9C7E-7A5715728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0709C-8C75-B845-A07E-30E7C8F9D4F9}"/>
              </a:ext>
            </a:extLst>
          </p:cNvPr>
          <p:cNvSpPr>
            <a:spLocks noGrp="1"/>
          </p:cNvSpPr>
          <p:nvPr>
            <p:ph type="dt" sz="half" idx="10"/>
          </p:nvPr>
        </p:nvSpPr>
        <p:spPr/>
        <p:txBody>
          <a:bodyPr/>
          <a:lstStyle/>
          <a:p>
            <a:fld id="{5E47A1F9-FDD8-0042-999D-3F7D664C3FB3}" type="datetime1">
              <a:rPr lang="en-US" smtClean="0"/>
              <a:t>4/1/22</a:t>
            </a:fld>
            <a:endParaRPr lang="en-US"/>
          </a:p>
        </p:txBody>
      </p:sp>
      <p:sp>
        <p:nvSpPr>
          <p:cNvPr id="6" name="Footer Placeholder 5">
            <a:extLst>
              <a:ext uri="{FF2B5EF4-FFF2-40B4-BE49-F238E27FC236}">
                <a16:creationId xmlns:a16="http://schemas.microsoft.com/office/drawing/2014/main" id="{4DA36165-B69D-9C41-A850-16E904B15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987A6-B85C-524A-B2CB-BF84EECE10B1}"/>
              </a:ext>
            </a:extLst>
          </p:cNvPr>
          <p:cNvSpPr>
            <a:spLocks noGrp="1"/>
          </p:cNvSpPr>
          <p:nvPr>
            <p:ph type="sldNum" sz="quarter" idx="12"/>
          </p:nvPr>
        </p:nvSpPr>
        <p:spPr/>
        <p:txBody>
          <a:bodyPr/>
          <a:lstStyle/>
          <a:p>
            <a:fld id="{9E68326F-1EC2-4140-9E02-9F3CB5AB3FCF}" type="slidenum">
              <a:rPr lang="en-US" smtClean="0"/>
              <a:t>‹#›</a:t>
            </a:fld>
            <a:endParaRPr lang="en-US"/>
          </a:p>
        </p:txBody>
      </p:sp>
    </p:spTree>
    <p:extLst>
      <p:ext uri="{BB962C8B-B14F-4D97-AF65-F5344CB8AC3E}">
        <p14:creationId xmlns:p14="http://schemas.microsoft.com/office/powerpoint/2010/main" val="2223481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AF9C0-69C5-9E4C-8CEA-BC9008FA8F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CB65CF-E210-AF43-93C0-7B7CCC4DB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F182B-C8E7-F44E-9B63-8D6FA08B3C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AED54-22F8-354C-AFC3-14F5C9567F9B}" type="datetime1">
              <a:rPr lang="en-US" smtClean="0"/>
              <a:t>4/1/22</a:t>
            </a:fld>
            <a:endParaRPr lang="en-US"/>
          </a:p>
        </p:txBody>
      </p:sp>
      <p:sp>
        <p:nvSpPr>
          <p:cNvPr id="5" name="Footer Placeholder 4">
            <a:extLst>
              <a:ext uri="{FF2B5EF4-FFF2-40B4-BE49-F238E27FC236}">
                <a16:creationId xmlns:a16="http://schemas.microsoft.com/office/drawing/2014/main" id="{63CAA83F-50BC-7140-9C0C-013A984E61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E9C6B4-2BA8-F742-B37D-0B6CDA9008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8326F-1EC2-4140-9E02-9F3CB5AB3FCF}" type="slidenum">
              <a:rPr lang="en-US" smtClean="0"/>
              <a:t>‹#›</a:t>
            </a:fld>
            <a:endParaRPr lang="en-US"/>
          </a:p>
        </p:txBody>
      </p:sp>
    </p:spTree>
    <p:extLst>
      <p:ext uri="{BB962C8B-B14F-4D97-AF65-F5344CB8AC3E}">
        <p14:creationId xmlns:p14="http://schemas.microsoft.com/office/powerpoint/2010/main" val="4056004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hyperlink" Target="https://arxiv.org/abs/2201.12894" TargetMode="Externa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50292-9E1A-1B40-A99D-C211B9B53303}"/>
              </a:ext>
            </a:extLst>
          </p:cNvPr>
          <p:cNvSpPr>
            <a:spLocks noGrp="1"/>
          </p:cNvSpPr>
          <p:nvPr>
            <p:ph type="ctrTitle"/>
          </p:nvPr>
        </p:nvSpPr>
        <p:spPr>
          <a:xfrm>
            <a:off x="1524000" y="92349"/>
            <a:ext cx="9144000" cy="2387600"/>
          </a:xfrm>
        </p:spPr>
        <p:txBody>
          <a:bodyPr>
            <a:normAutofit fontScale="90000"/>
          </a:bodyPr>
          <a:lstStyle/>
          <a:p>
            <a:r>
              <a:rPr lang="en-US" dirty="0"/>
              <a:t>Reality Check of Metaverse: A First Look at Commercial Social Virtual Reality Platforms</a:t>
            </a:r>
          </a:p>
        </p:txBody>
      </p:sp>
      <p:sp>
        <p:nvSpPr>
          <p:cNvPr id="3" name="Subtitle 2">
            <a:extLst>
              <a:ext uri="{FF2B5EF4-FFF2-40B4-BE49-F238E27FC236}">
                <a16:creationId xmlns:a16="http://schemas.microsoft.com/office/drawing/2014/main" id="{AE759C2A-C7FE-DC44-9228-8B1A4B21BE54}"/>
              </a:ext>
            </a:extLst>
          </p:cNvPr>
          <p:cNvSpPr>
            <a:spLocks noGrp="1"/>
          </p:cNvSpPr>
          <p:nvPr>
            <p:ph type="subTitle" idx="1"/>
          </p:nvPr>
        </p:nvSpPr>
        <p:spPr>
          <a:xfrm>
            <a:off x="1208689" y="4117044"/>
            <a:ext cx="9144000" cy="1655762"/>
          </a:xfrm>
        </p:spPr>
        <p:txBody>
          <a:bodyPr/>
          <a:lstStyle/>
          <a:p>
            <a:r>
              <a:rPr lang="en-US" b="1" dirty="0"/>
              <a:t>Ruizhi Cheng</a:t>
            </a:r>
            <a:r>
              <a:rPr lang="en-US" dirty="0"/>
              <a:t>, Nan Wu, </a:t>
            </a:r>
            <a:r>
              <a:rPr lang="en-US" dirty="0" err="1"/>
              <a:t>Songqing</a:t>
            </a:r>
            <a:r>
              <a:rPr lang="en-US" dirty="0"/>
              <a:t> Chen, and Bo Han</a:t>
            </a:r>
          </a:p>
          <a:p>
            <a:r>
              <a:rPr lang="en-US" dirty="0"/>
              <a:t>George Mason University</a:t>
            </a:r>
          </a:p>
          <a:p>
            <a:r>
              <a:rPr lang="en-US" dirty="0"/>
              <a:t>Email: rcheng4@gmu.edu</a:t>
            </a:r>
          </a:p>
        </p:txBody>
      </p:sp>
      <p:sp>
        <p:nvSpPr>
          <p:cNvPr id="4" name="Slide Number Placeholder 3">
            <a:extLst>
              <a:ext uri="{FF2B5EF4-FFF2-40B4-BE49-F238E27FC236}">
                <a16:creationId xmlns:a16="http://schemas.microsoft.com/office/drawing/2014/main" id="{D620831E-94FE-C744-B8C3-AD6C57AB5B11}"/>
              </a:ext>
            </a:extLst>
          </p:cNvPr>
          <p:cNvSpPr>
            <a:spLocks noGrp="1"/>
          </p:cNvSpPr>
          <p:nvPr>
            <p:ph type="sldNum" sz="quarter" idx="12"/>
          </p:nvPr>
        </p:nvSpPr>
        <p:spPr>
          <a:xfrm>
            <a:off x="8558048" y="6400526"/>
            <a:ext cx="2743200" cy="365125"/>
          </a:xfrm>
        </p:spPr>
        <p:txBody>
          <a:bodyPr/>
          <a:lstStyle/>
          <a:p>
            <a:fld id="{9E68326F-1EC2-4140-9E02-9F3CB5AB3FCF}" type="slidenum">
              <a:rPr lang="en-US" smtClean="0"/>
              <a:t>1</a:t>
            </a:fld>
            <a:endParaRPr lang="en-US"/>
          </a:p>
        </p:txBody>
      </p:sp>
    </p:spTree>
    <p:extLst>
      <p:ext uri="{BB962C8B-B14F-4D97-AF65-F5344CB8AC3E}">
        <p14:creationId xmlns:p14="http://schemas.microsoft.com/office/powerpoint/2010/main" val="3334919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05C2-DC5E-4846-A6A8-599471D7903A}"/>
              </a:ext>
            </a:extLst>
          </p:cNvPr>
          <p:cNvSpPr>
            <a:spLocks noGrp="1"/>
          </p:cNvSpPr>
          <p:nvPr>
            <p:ph type="title"/>
          </p:nvPr>
        </p:nvSpPr>
        <p:spPr>
          <a:xfrm>
            <a:off x="0" y="0"/>
            <a:ext cx="10515600" cy="751984"/>
          </a:xfrm>
        </p:spPr>
        <p:txBody>
          <a:bodyPr/>
          <a:lstStyle/>
          <a:p>
            <a:r>
              <a:rPr lang="en-US" dirty="0"/>
              <a:t>Multimedia Flow in Workrooms</a:t>
            </a:r>
          </a:p>
        </p:txBody>
      </p:sp>
      <p:sp>
        <p:nvSpPr>
          <p:cNvPr id="9" name="Content Placeholder 8">
            <a:extLst>
              <a:ext uri="{FF2B5EF4-FFF2-40B4-BE49-F238E27FC236}">
                <a16:creationId xmlns:a16="http://schemas.microsoft.com/office/drawing/2014/main" id="{7844DE3C-9E57-D94E-B975-EDE8A26C9873}"/>
              </a:ext>
            </a:extLst>
          </p:cNvPr>
          <p:cNvSpPr>
            <a:spLocks noGrp="1"/>
          </p:cNvSpPr>
          <p:nvPr>
            <p:ph idx="1"/>
          </p:nvPr>
        </p:nvSpPr>
        <p:spPr>
          <a:xfrm>
            <a:off x="137641" y="647386"/>
            <a:ext cx="10515600" cy="449894"/>
          </a:xfrm>
        </p:spPr>
        <p:txBody>
          <a:bodyPr>
            <a:normAutofit/>
          </a:bodyPr>
          <a:lstStyle/>
          <a:p>
            <a:r>
              <a:rPr lang="en-US" sz="2400" dirty="0"/>
              <a:t>Use WebRTC technology to deliver audio and video data.</a:t>
            </a:r>
          </a:p>
          <a:p>
            <a:endParaRPr lang="en-US" sz="2400" dirty="0"/>
          </a:p>
        </p:txBody>
      </p:sp>
      <p:pic>
        <p:nvPicPr>
          <p:cNvPr id="11" name="Picture 10">
            <a:extLst>
              <a:ext uri="{FF2B5EF4-FFF2-40B4-BE49-F238E27FC236}">
                <a16:creationId xmlns:a16="http://schemas.microsoft.com/office/drawing/2014/main" id="{9E02B26A-C514-274D-BC1F-014AD13C4E04}"/>
              </a:ext>
            </a:extLst>
          </p:cNvPr>
          <p:cNvPicPr>
            <a:picLocks noChangeAspect="1"/>
          </p:cNvPicPr>
          <p:nvPr/>
        </p:nvPicPr>
        <p:blipFill>
          <a:blip r:embed="rId3"/>
          <a:stretch>
            <a:fillRect/>
          </a:stretch>
        </p:blipFill>
        <p:spPr>
          <a:xfrm>
            <a:off x="6137079" y="3230095"/>
            <a:ext cx="5456701" cy="3002949"/>
          </a:xfrm>
          <a:prstGeom prst="rect">
            <a:avLst/>
          </a:prstGeom>
        </p:spPr>
      </p:pic>
      <p:pic>
        <p:nvPicPr>
          <p:cNvPr id="15" name="Picture 14">
            <a:extLst>
              <a:ext uri="{FF2B5EF4-FFF2-40B4-BE49-F238E27FC236}">
                <a16:creationId xmlns:a16="http://schemas.microsoft.com/office/drawing/2014/main" id="{1C5ED3D7-3C09-3F4F-B3F1-35E680C18545}"/>
              </a:ext>
            </a:extLst>
          </p:cNvPr>
          <p:cNvPicPr>
            <a:picLocks noChangeAspect="1"/>
          </p:cNvPicPr>
          <p:nvPr/>
        </p:nvPicPr>
        <p:blipFill>
          <a:blip r:embed="rId4"/>
          <a:stretch>
            <a:fillRect/>
          </a:stretch>
        </p:blipFill>
        <p:spPr>
          <a:xfrm>
            <a:off x="409011" y="3230095"/>
            <a:ext cx="5456699" cy="3002948"/>
          </a:xfrm>
          <a:prstGeom prst="rect">
            <a:avLst/>
          </a:prstGeom>
        </p:spPr>
      </p:pic>
      <p:sp>
        <p:nvSpPr>
          <p:cNvPr id="16" name="TextBox 15">
            <a:extLst>
              <a:ext uri="{FF2B5EF4-FFF2-40B4-BE49-F238E27FC236}">
                <a16:creationId xmlns:a16="http://schemas.microsoft.com/office/drawing/2014/main" id="{77D735BE-8E98-0549-B2CB-CB67047EBD70}"/>
              </a:ext>
            </a:extLst>
          </p:cNvPr>
          <p:cNvSpPr txBox="1"/>
          <p:nvPr/>
        </p:nvSpPr>
        <p:spPr>
          <a:xfrm>
            <a:off x="6605451" y="6259477"/>
            <a:ext cx="4519955" cy="369332"/>
          </a:xfrm>
          <a:prstGeom prst="rect">
            <a:avLst/>
          </a:prstGeom>
          <a:noFill/>
        </p:spPr>
        <p:txBody>
          <a:bodyPr wrap="none" rtlCol="0">
            <a:spAutoFit/>
          </a:bodyPr>
          <a:lstStyle/>
          <a:p>
            <a:r>
              <a:rPr lang="en-US" dirty="0"/>
              <a:t>Bitrate of the two video session in Workrooms</a:t>
            </a:r>
          </a:p>
        </p:txBody>
      </p:sp>
      <p:sp>
        <p:nvSpPr>
          <p:cNvPr id="17" name="TextBox 16">
            <a:extLst>
              <a:ext uri="{FF2B5EF4-FFF2-40B4-BE49-F238E27FC236}">
                <a16:creationId xmlns:a16="http://schemas.microsoft.com/office/drawing/2014/main" id="{CBA9ABFF-7A20-5048-98D8-D83DA01BB1D0}"/>
              </a:ext>
            </a:extLst>
          </p:cNvPr>
          <p:cNvSpPr txBox="1"/>
          <p:nvPr/>
        </p:nvSpPr>
        <p:spPr>
          <a:xfrm>
            <a:off x="813428" y="6120977"/>
            <a:ext cx="5166479" cy="646331"/>
          </a:xfrm>
          <a:prstGeom prst="rect">
            <a:avLst/>
          </a:prstGeom>
          <a:noFill/>
        </p:spPr>
        <p:txBody>
          <a:bodyPr wrap="none" rtlCol="0">
            <a:spAutoFit/>
          </a:bodyPr>
          <a:lstStyle/>
          <a:p>
            <a:r>
              <a:rPr lang="en-US" dirty="0"/>
              <a:t>Bitrate of the audio sessions (both users mute from</a:t>
            </a:r>
            <a:br>
              <a:rPr lang="en-US" dirty="0"/>
            </a:br>
            <a:r>
              <a:rPr lang="en-US" dirty="0"/>
              <a:t>100 to 150 s) in Workrooms.</a:t>
            </a:r>
          </a:p>
        </p:txBody>
      </p:sp>
      <p:sp>
        <p:nvSpPr>
          <p:cNvPr id="3" name="Slide Number Placeholder 2">
            <a:extLst>
              <a:ext uri="{FF2B5EF4-FFF2-40B4-BE49-F238E27FC236}">
                <a16:creationId xmlns:a16="http://schemas.microsoft.com/office/drawing/2014/main" id="{723DFE12-8BD5-574A-BB11-F29FAA13E2DE}"/>
              </a:ext>
            </a:extLst>
          </p:cNvPr>
          <p:cNvSpPr>
            <a:spLocks noGrp="1"/>
          </p:cNvSpPr>
          <p:nvPr>
            <p:ph type="sldNum" sz="quarter" idx="12"/>
          </p:nvPr>
        </p:nvSpPr>
        <p:spPr/>
        <p:txBody>
          <a:bodyPr/>
          <a:lstStyle/>
          <a:p>
            <a:fld id="{9E68326F-1EC2-4140-9E02-9F3CB5AB3FCF}" type="slidenum">
              <a:rPr lang="en-US" smtClean="0"/>
              <a:t>10</a:t>
            </a:fld>
            <a:endParaRPr lang="en-US"/>
          </a:p>
        </p:txBody>
      </p:sp>
      <p:sp>
        <p:nvSpPr>
          <p:cNvPr id="10" name="Content Placeholder 8">
            <a:extLst>
              <a:ext uri="{FF2B5EF4-FFF2-40B4-BE49-F238E27FC236}">
                <a16:creationId xmlns:a16="http://schemas.microsoft.com/office/drawing/2014/main" id="{D6B63988-21D8-2C42-B485-D0ECAFCB907D}"/>
              </a:ext>
            </a:extLst>
          </p:cNvPr>
          <p:cNvSpPr txBox="1">
            <a:spLocks/>
          </p:cNvSpPr>
          <p:nvPr/>
        </p:nvSpPr>
        <p:spPr>
          <a:xfrm>
            <a:off x="137641" y="1041210"/>
            <a:ext cx="10515600" cy="449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Audio: two sessions. One for sending and the other one for receiving.</a:t>
            </a:r>
          </a:p>
          <a:p>
            <a:endParaRPr lang="en-US" sz="2400" dirty="0"/>
          </a:p>
          <a:p>
            <a:endParaRPr lang="en-US" sz="2400" dirty="0"/>
          </a:p>
        </p:txBody>
      </p:sp>
      <p:sp>
        <p:nvSpPr>
          <p:cNvPr id="12" name="Content Placeholder 8">
            <a:extLst>
              <a:ext uri="{FF2B5EF4-FFF2-40B4-BE49-F238E27FC236}">
                <a16:creationId xmlns:a16="http://schemas.microsoft.com/office/drawing/2014/main" id="{CB4F6424-D4DB-C54C-B489-8F5F47420D44}"/>
              </a:ext>
            </a:extLst>
          </p:cNvPr>
          <p:cNvSpPr txBox="1">
            <a:spLocks/>
          </p:cNvSpPr>
          <p:nvPr/>
        </p:nvSpPr>
        <p:spPr>
          <a:xfrm>
            <a:off x="137641" y="144825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Video: two sessions. All from downlink.</a:t>
            </a:r>
          </a:p>
          <a:p>
            <a:endParaRPr lang="en-US" sz="2400" dirty="0"/>
          </a:p>
        </p:txBody>
      </p:sp>
      <p:sp>
        <p:nvSpPr>
          <p:cNvPr id="13" name="Content Placeholder 8">
            <a:extLst>
              <a:ext uri="{FF2B5EF4-FFF2-40B4-BE49-F238E27FC236}">
                <a16:creationId xmlns:a16="http://schemas.microsoft.com/office/drawing/2014/main" id="{144C200B-52A2-9E47-8FD7-EF798901517E}"/>
              </a:ext>
            </a:extLst>
          </p:cNvPr>
          <p:cNvSpPr txBox="1">
            <a:spLocks/>
          </p:cNvSpPr>
          <p:nvPr/>
        </p:nvSpPr>
        <p:spPr>
          <a:xfrm>
            <a:off x="137641" y="1829085"/>
            <a:ext cx="10515600" cy="510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PC users and Headset users receive the same video data.</a:t>
            </a:r>
          </a:p>
          <a:p>
            <a:endParaRPr lang="en-US" sz="2400" dirty="0"/>
          </a:p>
        </p:txBody>
      </p:sp>
      <p:sp>
        <p:nvSpPr>
          <p:cNvPr id="14" name="Content Placeholder 8">
            <a:extLst>
              <a:ext uri="{FF2B5EF4-FFF2-40B4-BE49-F238E27FC236}">
                <a16:creationId xmlns:a16="http://schemas.microsoft.com/office/drawing/2014/main" id="{3CC27AC1-3391-7349-B18E-5B0AD59EDF7F}"/>
              </a:ext>
            </a:extLst>
          </p:cNvPr>
          <p:cNvSpPr txBox="1">
            <a:spLocks/>
          </p:cNvSpPr>
          <p:nvPr/>
        </p:nvSpPr>
        <p:spPr>
          <a:xfrm>
            <a:off x="137641" y="2235931"/>
            <a:ext cx="10515600" cy="510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video data</a:t>
            </a:r>
            <a:r>
              <a:rPr lang="zh-CN" altLang="en-US" sz="2400" dirty="0"/>
              <a:t> </a:t>
            </a:r>
            <a:r>
              <a:rPr lang="en-US" altLang="zh-CN" sz="2400" dirty="0"/>
              <a:t>of the headset user</a:t>
            </a:r>
            <a:r>
              <a:rPr lang="en-US" sz="2400" dirty="0"/>
              <a:t> is unclear.</a:t>
            </a:r>
          </a:p>
          <a:p>
            <a:endParaRPr lang="en-US" sz="2400" dirty="0"/>
          </a:p>
          <a:p>
            <a:endParaRPr lang="en-US" sz="2400" dirty="0"/>
          </a:p>
        </p:txBody>
      </p:sp>
    </p:spTree>
    <p:extLst>
      <p:ext uri="{BB962C8B-B14F-4D97-AF65-F5344CB8AC3E}">
        <p14:creationId xmlns:p14="http://schemas.microsoft.com/office/powerpoint/2010/main" val="404649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7656-E3A3-3547-B48A-A574AC99554E}"/>
              </a:ext>
            </a:extLst>
          </p:cNvPr>
          <p:cNvSpPr>
            <a:spLocks noGrp="1"/>
          </p:cNvSpPr>
          <p:nvPr>
            <p:ph type="title"/>
          </p:nvPr>
        </p:nvSpPr>
        <p:spPr>
          <a:xfrm>
            <a:off x="-36086" y="-103343"/>
            <a:ext cx="10515600" cy="980123"/>
          </a:xfrm>
        </p:spPr>
        <p:txBody>
          <a:bodyPr/>
          <a:lstStyle/>
          <a:p>
            <a:r>
              <a:rPr lang="en-US" dirty="0"/>
              <a:t>Advanced Feature in Workrooms</a:t>
            </a:r>
          </a:p>
        </p:txBody>
      </p:sp>
      <p:sp>
        <p:nvSpPr>
          <p:cNvPr id="4" name="TextBox 3">
            <a:extLst>
              <a:ext uri="{FF2B5EF4-FFF2-40B4-BE49-F238E27FC236}">
                <a16:creationId xmlns:a16="http://schemas.microsoft.com/office/drawing/2014/main" id="{F9F20DD3-7E83-0F41-920D-3A743FFCDE79}"/>
              </a:ext>
            </a:extLst>
          </p:cNvPr>
          <p:cNvSpPr txBox="1"/>
          <p:nvPr/>
        </p:nvSpPr>
        <p:spPr>
          <a:xfrm>
            <a:off x="0" y="521180"/>
            <a:ext cx="7130519" cy="1354217"/>
          </a:xfrm>
          <a:prstGeom prst="rect">
            <a:avLst/>
          </a:prstGeom>
          <a:noFill/>
        </p:spPr>
        <p:txBody>
          <a:bodyPr wrap="square" rtlCol="0">
            <a:spAutoFit/>
          </a:bodyPr>
          <a:lstStyle/>
          <a:p>
            <a:r>
              <a:rPr lang="en-US" sz="3400" dirty="0"/>
              <a:t>Virtual Whiteboard</a:t>
            </a:r>
          </a:p>
          <a:p>
            <a:pPr marL="342900" indent="-342900">
              <a:buFont typeface="Arial" panose="020B0604020202020204" pitchFamily="34" charset="0"/>
              <a:buChar char="•"/>
            </a:pPr>
            <a:r>
              <a:rPr lang="en-US" sz="2400" dirty="0"/>
              <a:t>Users can use their controllers as a pen.</a:t>
            </a:r>
          </a:p>
          <a:p>
            <a:pPr marL="342900" indent="-342900">
              <a:buFont typeface="Arial" panose="020B0604020202020204" pitchFamily="34" charset="0"/>
              <a:buChar char="•"/>
            </a:pPr>
            <a:r>
              <a:rPr lang="en-US" sz="2400" dirty="0"/>
              <a:t>Use virtual</a:t>
            </a:r>
            <a:r>
              <a:rPr lang="zh-CN" altLang="en-US" sz="2400" dirty="0"/>
              <a:t> </a:t>
            </a:r>
            <a:r>
              <a:rPr lang="en-US" altLang="zh-CN" sz="2400" dirty="0"/>
              <a:t>content</a:t>
            </a:r>
            <a:r>
              <a:rPr lang="en-US" sz="2400" dirty="0"/>
              <a:t> flow to transmit data.</a:t>
            </a:r>
          </a:p>
        </p:txBody>
      </p:sp>
      <p:sp>
        <p:nvSpPr>
          <p:cNvPr id="5" name="TextBox 4">
            <a:extLst>
              <a:ext uri="{FF2B5EF4-FFF2-40B4-BE49-F238E27FC236}">
                <a16:creationId xmlns:a16="http://schemas.microsoft.com/office/drawing/2014/main" id="{CAA672C7-21EE-6F43-B328-5BC44036870B}"/>
              </a:ext>
            </a:extLst>
          </p:cNvPr>
          <p:cNvSpPr txBox="1"/>
          <p:nvPr/>
        </p:nvSpPr>
        <p:spPr>
          <a:xfrm>
            <a:off x="0" y="1801153"/>
            <a:ext cx="8250447" cy="1354217"/>
          </a:xfrm>
          <a:prstGeom prst="rect">
            <a:avLst/>
          </a:prstGeom>
          <a:noFill/>
        </p:spPr>
        <p:txBody>
          <a:bodyPr wrap="square" rtlCol="0">
            <a:spAutoFit/>
          </a:bodyPr>
          <a:lstStyle/>
          <a:p>
            <a:r>
              <a:rPr lang="en-US" sz="3400" dirty="0"/>
              <a:t>Share PC Screen</a:t>
            </a:r>
          </a:p>
          <a:p>
            <a:pPr marL="342900" indent="-342900">
              <a:buFont typeface="Arial" panose="020B0604020202020204" pitchFamily="34" charset="0"/>
              <a:buChar char="•"/>
            </a:pPr>
            <a:r>
              <a:rPr lang="en-US" sz="2400" dirty="0"/>
              <a:t>WebRTC technology (new multimedia flow).</a:t>
            </a:r>
          </a:p>
          <a:p>
            <a:pPr marL="342900" indent="-342900">
              <a:buFont typeface="Arial" panose="020B0604020202020204" pitchFamily="34" charset="0"/>
              <a:buChar char="•"/>
            </a:pPr>
            <a:r>
              <a:rPr lang="en-US" sz="2400" dirty="0"/>
              <a:t>The two video sessions disappear when sharing the screen.</a:t>
            </a:r>
          </a:p>
        </p:txBody>
      </p:sp>
      <p:pic>
        <p:nvPicPr>
          <p:cNvPr id="7" name="Picture 6">
            <a:extLst>
              <a:ext uri="{FF2B5EF4-FFF2-40B4-BE49-F238E27FC236}">
                <a16:creationId xmlns:a16="http://schemas.microsoft.com/office/drawing/2014/main" id="{EFFFB409-2458-864F-A6ED-FC48A545BAEE}"/>
              </a:ext>
            </a:extLst>
          </p:cNvPr>
          <p:cNvPicPr>
            <a:picLocks noChangeAspect="1"/>
          </p:cNvPicPr>
          <p:nvPr/>
        </p:nvPicPr>
        <p:blipFill>
          <a:blip r:embed="rId3"/>
          <a:stretch>
            <a:fillRect/>
          </a:stretch>
        </p:blipFill>
        <p:spPr>
          <a:xfrm>
            <a:off x="363965" y="3524702"/>
            <a:ext cx="5049065" cy="2778618"/>
          </a:xfrm>
          <a:prstGeom prst="rect">
            <a:avLst/>
          </a:prstGeom>
        </p:spPr>
      </p:pic>
      <p:pic>
        <p:nvPicPr>
          <p:cNvPr id="9" name="Picture 8">
            <a:extLst>
              <a:ext uri="{FF2B5EF4-FFF2-40B4-BE49-F238E27FC236}">
                <a16:creationId xmlns:a16="http://schemas.microsoft.com/office/drawing/2014/main" id="{F4372B14-A7D3-0847-A231-B87A9CB7F8C4}"/>
              </a:ext>
            </a:extLst>
          </p:cNvPr>
          <p:cNvPicPr>
            <a:picLocks noChangeAspect="1"/>
          </p:cNvPicPr>
          <p:nvPr/>
        </p:nvPicPr>
        <p:blipFill>
          <a:blip r:embed="rId4"/>
          <a:stretch>
            <a:fillRect/>
          </a:stretch>
        </p:blipFill>
        <p:spPr>
          <a:xfrm>
            <a:off x="6019274" y="3524703"/>
            <a:ext cx="4953526" cy="2726040"/>
          </a:xfrm>
          <a:prstGeom prst="rect">
            <a:avLst/>
          </a:prstGeom>
        </p:spPr>
      </p:pic>
      <p:sp>
        <p:nvSpPr>
          <p:cNvPr id="10" name="TextBox 9">
            <a:extLst>
              <a:ext uri="{FF2B5EF4-FFF2-40B4-BE49-F238E27FC236}">
                <a16:creationId xmlns:a16="http://schemas.microsoft.com/office/drawing/2014/main" id="{69F4A3FD-C493-7C43-B8A4-93E32A36C85E}"/>
              </a:ext>
            </a:extLst>
          </p:cNvPr>
          <p:cNvSpPr txBox="1"/>
          <p:nvPr/>
        </p:nvSpPr>
        <p:spPr>
          <a:xfrm>
            <a:off x="651752" y="6253516"/>
            <a:ext cx="5064400" cy="646331"/>
          </a:xfrm>
          <a:prstGeom prst="rect">
            <a:avLst/>
          </a:prstGeom>
          <a:noFill/>
        </p:spPr>
        <p:txBody>
          <a:bodyPr wrap="square" rtlCol="0">
            <a:spAutoFit/>
          </a:bodyPr>
          <a:lstStyle/>
          <a:p>
            <a:r>
              <a:rPr lang="en-US" dirty="0"/>
              <a:t>Bitrate of the VC flow. Enable virtual whiteboard from 150 – 170 s.</a:t>
            </a:r>
          </a:p>
        </p:txBody>
      </p:sp>
      <p:sp>
        <p:nvSpPr>
          <p:cNvPr id="11" name="TextBox 10">
            <a:extLst>
              <a:ext uri="{FF2B5EF4-FFF2-40B4-BE49-F238E27FC236}">
                <a16:creationId xmlns:a16="http://schemas.microsoft.com/office/drawing/2014/main" id="{390CCB63-7929-F045-A187-7C8EF06F5F6C}"/>
              </a:ext>
            </a:extLst>
          </p:cNvPr>
          <p:cNvSpPr txBox="1"/>
          <p:nvPr/>
        </p:nvSpPr>
        <p:spPr>
          <a:xfrm>
            <a:off x="6282165" y="6246269"/>
            <a:ext cx="4953527" cy="646331"/>
          </a:xfrm>
          <a:prstGeom prst="rect">
            <a:avLst/>
          </a:prstGeom>
          <a:noFill/>
        </p:spPr>
        <p:txBody>
          <a:bodyPr wrap="square" rtlCol="0">
            <a:spAutoFit/>
          </a:bodyPr>
          <a:lstStyle/>
          <a:p>
            <a:r>
              <a:rPr lang="en-US" dirty="0"/>
              <a:t>Bitrate of the MM flow. Share screen twice staring at 80 and 140 s, respectively.</a:t>
            </a:r>
          </a:p>
        </p:txBody>
      </p:sp>
      <p:sp>
        <p:nvSpPr>
          <p:cNvPr id="3" name="Slide Number Placeholder 2">
            <a:extLst>
              <a:ext uri="{FF2B5EF4-FFF2-40B4-BE49-F238E27FC236}">
                <a16:creationId xmlns:a16="http://schemas.microsoft.com/office/drawing/2014/main" id="{2B77BC9D-1516-4B48-9274-A79655B8A439}"/>
              </a:ext>
            </a:extLst>
          </p:cNvPr>
          <p:cNvSpPr>
            <a:spLocks noGrp="1"/>
          </p:cNvSpPr>
          <p:nvPr>
            <p:ph type="sldNum" sz="quarter" idx="12"/>
          </p:nvPr>
        </p:nvSpPr>
        <p:spPr/>
        <p:txBody>
          <a:bodyPr/>
          <a:lstStyle/>
          <a:p>
            <a:fld id="{9E68326F-1EC2-4140-9E02-9F3CB5AB3FCF}" type="slidenum">
              <a:rPr lang="en-US" smtClean="0"/>
              <a:t>11</a:t>
            </a:fld>
            <a:endParaRPr lang="en-US"/>
          </a:p>
        </p:txBody>
      </p:sp>
    </p:spTree>
    <p:extLst>
      <p:ext uri="{BB962C8B-B14F-4D97-AF65-F5344CB8AC3E}">
        <p14:creationId xmlns:p14="http://schemas.microsoft.com/office/powerpoint/2010/main" val="36743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B87E-FFE3-8A4E-A8F1-7DF9BC12C704}"/>
              </a:ext>
            </a:extLst>
          </p:cNvPr>
          <p:cNvSpPr>
            <a:spLocks noGrp="1"/>
          </p:cNvSpPr>
          <p:nvPr>
            <p:ph type="title"/>
          </p:nvPr>
        </p:nvSpPr>
        <p:spPr>
          <a:xfrm>
            <a:off x="97146" y="20824"/>
            <a:ext cx="10318262" cy="798025"/>
          </a:xfrm>
        </p:spPr>
        <p:txBody>
          <a:bodyPr/>
          <a:lstStyle/>
          <a:p>
            <a:r>
              <a:rPr lang="en-US" dirty="0"/>
              <a:t>Concluding Remarks</a:t>
            </a:r>
          </a:p>
        </p:txBody>
      </p:sp>
      <p:sp>
        <p:nvSpPr>
          <p:cNvPr id="4" name="Slide Number Placeholder 3">
            <a:extLst>
              <a:ext uri="{FF2B5EF4-FFF2-40B4-BE49-F238E27FC236}">
                <a16:creationId xmlns:a16="http://schemas.microsoft.com/office/drawing/2014/main" id="{DE928C02-1096-FA44-BA8C-E386D33D99D3}"/>
              </a:ext>
            </a:extLst>
          </p:cNvPr>
          <p:cNvSpPr>
            <a:spLocks noGrp="1"/>
          </p:cNvSpPr>
          <p:nvPr>
            <p:ph type="sldNum" sz="quarter" idx="12"/>
          </p:nvPr>
        </p:nvSpPr>
        <p:spPr/>
        <p:txBody>
          <a:bodyPr/>
          <a:lstStyle/>
          <a:p>
            <a:fld id="{9E68326F-1EC2-4140-9E02-9F3CB5AB3FCF}" type="slidenum">
              <a:rPr lang="en-US" smtClean="0"/>
              <a:t>12</a:t>
            </a:fld>
            <a:endParaRPr lang="en-US"/>
          </a:p>
        </p:txBody>
      </p:sp>
      <p:sp>
        <p:nvSpPr>
          <p:cNvPr id="5" name="TextBox 4">
            <a:extLst>
              <a:ext uri="{FF2B5EF4-FFF2-40B4-BE49-F238E27FC236}">
                <a16:creationId xmlns:a16="http://schemas.microsoft.com/office/drawing/2014/main" id="{5A7B12DB-FD8F-1640-9F56-BE781676FD11}"/>
              </a:ext>
            </a:extLst>
          </p:cNvPr>
          <p:cNvSpPr txBox="1"/>
          <p:nvPr/>
        </p:nvSpPr>
        <p:spPr>
          <a:xfrm>
            <a:off x="154354" y="744118"/>
            <a:ext cx="8131517" cy="1231106"/>
          </a:xfrm>
          <a:prstGeom prst="rect">
            <a:avLst/>
          </a:prstGeom>
          <a:noFill/>
        </p:spPr>
        <p:txBody>
          <a:bodyPr wrap="square" rtlCol="0">
            <a:spAutoFit/>
          </a:bodyPr>
          <a:lstStyle/>
          <a:p>
            <a:r>
              <a:rPr lang="en-US" sz="3000" dirty="0"/>
              <a:t>Key Observation </a:t>
            </a:r>
          </a:p>
          <a:p>
            <a:pPr marL="342900" indent="-342900">
              <a:buFont typeface="Arial" panose="020B0604020202020204" pitchFamily="34" charset="0"/>
              <a:buChar char="•"/>
            </a:pPr>
            <a:r>
              <a:rPr lang="en-US" sz="2200" dirty="0"/>
              <a:t>Social VR platforms consider virtual backgrounds and UGC as static content and only transmit Avatar interaction data.</a:t>
            </a:r>
          </a:p>
        </p:txBody>
      </p:sp>
      <p:sp>
        <p:nvSpPr>
          <p:cNvPr id="6" name="TextBox 5">
            <a:extLst>
              <a:ext uri="{FF2B5EF4-FFF2-40B4-BE49-F238E27FC236}">
                <a16:creationId xmlns:a16="http://schemas.microsoft.com/office/drawing/2014/main" id="{B18DE181-8C66-8D45-83C5-9D64E8AE4DB5}"/>
              </a:ext>
            </a:extLst>
          </p:cNvPr>
          <p:cNvSpPr txBox="1"/>
          <p:nvPr/>
        </p:nvSpPr>
        <p:spPr>
          <a:xfrm>
            <a:off x="154354" y="1885179"/>
            <a:ext cx="7779824"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t>Social VR platforms currently use the local rendering approach, but it faces scalability issues.</a:t>
            </a:r>
          </a:p>
        </p:txBody>
      </p:sp>
      <p:sp>
        <p:nvSpPr>
          <p:cNvPr id="7" name="TextBox 6">
            <a:extLst>
              <a:ext uri="{FF2B5EF4-FFF2-40B4-BE49-F238E27FC236}">
                <a16:creationId xmlns:a16="http://schemas.microsoft.com/office/drawing/2014/main" id="{C2B38D4C-09A0-7544-A410-DDB90D8580BE}"/>
              </a:ext>
            </a:extLst>
          </p:cNvPr>
          <p:cNvSpPr txBox="1"/>
          <p:nvPr/>
        </p:nvSpPr>
        <p:spPr>
          <a:xfrm>
            <a:off x="145445" y="2527037"/>
            <a:ext cx="9307107"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t>There is still a lot of room for optimizing the data</a:t>
            </a:r>
            <a:r>
              <a:rPr lang="zh-CN" altLang="en-US" sz="2200" dirty="0"/>
              <a:t> </a:t>
            </a:r>
            <a:r>
              <a:rPr lang="en-US" sz="2200" dirty="0"/>
              <a:t>transmission of Avatar interaction.</a:t>
            </a:r>
          </a:p>
        </p:txBody>
      </p:sp>
      <p:sp>
        <p:nvSpPr>
          <p:cNvPr id="10" name="TextBox 9">
            <a:extLst>
              <a:ext uri="{FF2B5EF4-FFF2-40B4-BE49-F238E27FC236}">
                <a16:creationId xmlns:a16="http://schemas.microsoft.com/office/drawing/2014/main" id="{F109CB47-C0D4-8240-9832-D74AB3176BF9}"/>
              </a:ext>
            </a:extLst>
          </p:cNvPr>
          <p:cNvSpPr txBox="1"/>
          <p:nvPr/>
        </p:nvSpPr>
        <p:spPr>
          <a:xfrm>
            <a:off x="224691" y="3304797"/>
            <a:ext cx="10624781" cy="892552"/>
          </a:xfrm>
          <a:prstGeom prst="rect">
            <a:avLst/>
          </a:prstGeom>
          <a:noFill/>
        </p:spPr>
        <p:txBody>
          <a:bodyPr wrap="square" rtlCol="0">
            <a:spAutoFit/>
          </a:bodyPr>
          <a:lstStyle/>
          <a:p>
            <a:r>
              <a:rPr lang="en-US" sz="3000" dirty="0"/>
              <a:t>Future Work</a:t>
            </a:r>
          </a:p>
          <a:p>
            <a:pPr marL="342900" indent="-342900">
              <a:buFont typeface="Arial" panose="020B0604020202020204" pitchFamily="34" charset="0"/>
              <a:buChar char="•"/>
            </a:pPr>
            <a:r>
              <a:rPr lang="en-US" sz="2200" dirty="0"/>
              <a:t>Measure network</a:t>
            </a:r>
            <a:r>
              <a:rPr lang="zh-CN" altLang="en-US" sz="2200" dirty="0"/>
              <a:t> </a:t>
            </a:r>
            <a:r>
              <a:rPr lang="en-US" sz="2200" dirty="0"/>
              <a:t>requirements of different VR devices.</a:t>
            </a:r>
          </a:p>
        </p:txBody>
      </p:sp>
      <p:sp>
        <p:nvSpPr>
          <p:cNvPr id="11" name="TextBox 10">
            <a:extLst>
              <a:ext uri="{FF2B5EF4-FFF2-40B4-BE49-F238E27FC236}">
                <a16:creationId xmlns:a16="http://schemas.microsoft.com/office/drawing/2014/main" id="{3D954C70-DE44-4747-8314-DA48C27A3662}"/>
              </a:ext>
            </a:extLst>
          </p:cNvPr>
          <p:cNvSpPr txBox="1"/>
          <p:nvPr/>
        </p:nvSpPr>
        <p:spPr>
          <a:xfrm>
            <a:off x="224690" y="4122688"/>
            <a:ext cx="8061181"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t>An automated tool that can measure the end-to-end latency of social VR platforms in different geographical locations.</a:t>
            </a:r>
          </a:p>
        </p:txBody>
      </p:sp>
      <p:sp>
        <p:nvSpPr>
          <p:cNvPr id="12" name="TextBox 11">
            <a:extLst>
              <a:ext uri="{FF2B5EF4-FFF2-40B4-BE49-F238E27FC236}">
                <a16:creationId xmlns:a16="http://schemas.microsoft.com/office/drawing/2014/main" id="{42DE38AF-CD1D-844F-8601-8AC6ACF34A84}"/>
              </a:ext>
            </a:extLst>
          </p:cNvPr>
          <p:cNvSpPr txBox="1"/>
          <p:nvPr/>
        </p:nvSpPr>
        <p:spPr>
          <a:xfrm>
            <a:off x="224690" y="4854401"/>
            <a:ext cx="10624781" cy="430887"/>
          </a:xfrm>
          <a:prstGeom prst="rect">
            <a:avLst/>
          </a:prstGeom>
          <a:noFill/>
        </p:spPr>
        <p:txBody>
          <a:bodyPr wrap="square" rtlCol="0">
            <a:spAutoFit/>
          </a:bodyPr>
          <a:lstStyle/>
          <a:p>
            <a:pPr marL="342900" indent="-342900">
              <a:buFont typeface="Arial" panose="020B0604020202020204" pitchFamily="34" charset="0"/>
              <a:buChar char="•"/>
            </a:pPr>
            <a:r>
              <a:rPr lang="en-US" sz="2200" dirty="0"/>
              <a:t>Explore ways to optimize the data transferred in the Social VR system.</a:t>
            </a:r>
          </a:p>
        </p:txBody>
      </p:sp>
    </p:spTree>
    <p:extLst>
      <p:ext uri="{BB962C8B-B14F-4D97-AF65-F5344CB8AC3E}">
        <p14:creationId xmlns:p14="http://schemas.microsoft.com/office/powerpoint/2010/main" val="175138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23EA-D143-844F-92DD-A5A6DFD6CE5E}"/>
              </a:ext>
            </a:extLst>
          </p:cNvPr>
          <p:cNvSpPr>
            <a:spLocks noGrp="1"/>
          </p:cNvSpPr>
          <p:nvPr>
            <p:ph type="title"/>
          </p:nvPr>
        </p:nvSpPr>
        <p:spPr>
          <a:xfrm>
            <a:off x="0" y="21378"/>
            <a:ext cx="10515600" cy="547049"/>
          </a:xfrm>
        </p:spPr>
        <p:txBody>
          <a:bodyPr>
            <a:normAutofit fontScale="90000"/>
          </a:bodyPr>
          <a:lstStyle/>
          <a:p>
            <a:r>
              <a:rPr lang="en-US" sz="4800" dirty="0"/>
              <a:t>Metaverse</a:t>
            </a:r>
          </a:p>
        </p:txBody>
      </p:sp>
      <p:pic>
        <p:nvPicPr>
          <p:cNvPr id="11" name="Picture 10">
            <a:extLst>
              <a:ext uri="{FF2B5EF4-FFF2-40B4-BE49-F238E27FC236}">
                <a16:creationId xmlns:a16="http://schemas.microsoft.com/office/drawing/2014/main" id="{52CFBDEF-28AC-6344-90D6-342D33832D24}"/>
              </a:ext>
            </a:extLst>
          </p:cNvPr>
          <p:cNvPicPr>
            <a:picLocks noChangeAspect="1"/>
          </p:cNvPicPr>
          <p:nvPr/>
        </p:nvPicPr>
        <p:blipFill>
          <a:blip r:embed="rId3"/>
          <a:stretch>
            <a:fillRect/>
          </a:stretch>
        </p:blipFill>
        <p:spPr>
          <a:xfrm>
            <a:off x="5680901" y="1578353"/>
            <a:ext cx="6097084" cy="3825117"/>
          </a:xfrm>
          <a:prstGeom prst="rect">
            <a:avLst/>
          </a:prstGeom>
        </p:spPr>
      </p:pic>
      <p:sp>
        <p:nvSpPr>
          <p:cNvPr id="5" name="Content Placeholder 2">
            <a:extLst>
              <a:ext uri="{FF2B5EF4-FFF2-40B4-BE49-F238E27FC236}">
                <a16:creationId xmlns:a16="http://schemas.microsoft.com/office/drawing/2014/main" id="{AAC397F0-F228-184A-B317-CE181828F83F}"/>
              </a:ext>
            </a:extLst>
          </p:cNvPr>
          <p:cNvSpPr txBox="1">
            <a:spLocks/>
          </p:cNvSpPr>
          <p:nvPr/>
        </p:nvSpPr>
        <p:spPr>
          <a:xfrm>
            <a:off x="-35538" y="556152"/>
            <a:ext cx="10515600" cy="6548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collection of 3D virtual worlds connected via the Internet and XR</a:t>
            </a:r>
            <a:r>
              <a:rPr lang="en-US" baseline="30000" dirty="0"/>
              <a:t>[1]</a:t>
            </a:r>
            <a:r>
              <a:rPr lang="en-US" dirty="0"/>
              <a:t>.</a:t>
            </a:r>
          </a:p>
        </p:txBody>
      </p:sp>
      <p:sp>
        <p:nvSpPr>
          <p:cNvPr id="6" name="TextBox 5">
            <a:extLst>
              <a:ext uri="{FF2B5EF4-FFF2-40B4-BE49-F238E27FC236}">
                <a16:creationId xmlns:a16="http://schemas.microsoft.com/office/drawing/2014/main" id="{8329C864-DCBA-9547-B3AC-53D102D71D6F}"/>
              </a:ext>
            </a:extLst>
          </p:cNvPr>
          <p:cNvSpPr txBox="1"/>
          <p:nvPr/>
        </p:nvSpPr>
        <p:spPr>
          <a:xfrm>
            <a:off x="2661749" y="6389511"/>
            <a:ext cx="6038304" cy="738664"/>
          </a:xfrm>
          <a:prstGeom prst="rect">
            <a:avLst/>
          </a:prstGeom>
          <a:noFill/>
        </p:spPr>
        <p:txBody>
          <a:bodyPr wrap="square" rtlCol="0">
            <a:spAutoFit/>
          </a:bodyPr>
          <a:lstStyle/>
          <a:p>
            <a:r>
              <a:rPr lang="en-US" sz="1400" dirty="0"/>
              <a:t>[1] Ruizhi Cheng, Nan Wu, </a:t>
            </a:r>
            <a:r>
              <a:rPr lang="en-US" sz="1400" dirty="0" err="1"/>
              <a:t>Songqing</a:t>
            </a:r>
            <a:r>
              <a:rPr lang="en-US" sz="1400" dirty="0"/>
              <a:t> Chen, and Bo Han. Will Metaverse be NextG Internet? Vision, Hype, and Reality. </a:t>
            </a:r>
            <a:r>
              <a:rPr lang="en-US" sz="1400" dirty="0">
                <a:hlinkClick r:id="rId4"/>
              </a:rPr>
              <a:t>https://arxiv.org/abs/2201.12894</a:t>
            </a:r>
            <a:r>
              <a:rPr lang="en-US" sz="1400" dirty="0"/>
              <a:t>, 2022.</a:t>
            </a:r>
          </a:p>
          <a:p>
            <a:endParaRPr lang="en-US" sz="1400" dirty="0"/>
          </a:p>
        </p:txBody>
      </p:sp>
      <p:sp>
        <p:nvSpPr>
          <p:cNvPr id="3" name="TextBox 2">
            <a:extLst>
              <a:ext uri="{FF2B5EF4-FFF2-40B4-BE49-F238E27FC236}">
                <a16:creationId xmlns:a16="http://schemas.microsoft.com/office/drawing/2014/main" id="{4446174C-4693-E342-AF56-6DEAC846D0B4}"/>
              </a:ext>
            </a:extLst>
          </p:cNvPr>
          <p:cNvSpPr txBox="1"/>
          <p:nvPr/>
        </p:nvSpPr>
        <p:spPr>
          <a:xfrm>
            <a:off x="362240" y="5957249"/>
            <a:ext cx="4599016" cy="584775"/>
          </a:xfrm>
          <a:prstGeom prst="rect">
            <a:avLst/>
          </a:prstGeom>
          <a:noFill/>
        </p:spPr>
        <p:txBody>
          <a:bodyPr wrap="none" rtlCol="0">
            <a:spAutoFit/>
          </a:bodyPr>
          <a:lstStyle/>
          <a:p>
            <a:r>
              <a:rPr lang="en-US" sz="1600" dirty="0"/>
              <a:t>Elements of the Metaverse and their interaction with</a:t>
            </a:r>
            <a:br>
              <a:rPr lang="en-US" sz="1600" dirty="0"/>
            </a:br>
            <a:r>
              <a:rPr lang="en-US" sz="1600" dirty="0"/>
              <a:t>the physical world.</a:t>
            </a:r>
          </a:p>
        </p:txBody>
      </p:sp>
      <p:sp>
        <p:nvSpPr>
          <p:cNvPr id="4" name="TextBox 3">
            <a:extLst>
              <a:ext uri="{FF2B5EF4-FFF2-40B4-BE49-F238E27FC236}">
                <a16:creationId xmlns:a16="http://schemas.microsoft.com/office/drawing/2014/main" id="{7AD53EF2-7BB7-434C-83DA-6861F1CEA2EF}"/>
              </a:ext>
            </a:extLst>
          </p:cNvPr>
          <p:cNvSpPr txBox="1"/>
          <p:nvPr/>
        </p:nvSpPr>
        <p:spPr>
          <a:xfrm>
            <a:off x="6898724" y="5461054"/>
            <a:ext cx="3966792" cy="369332"/>
          </a:xfrm>
          <a:prstGeom prst="rect">
            <a:avLst/>
          </a:prstGeom>
          <a:noFill/>
        </p:spPr>
        <p:txBody>
          <a:bodyPr wrap="none" rtlCol="0">
            <a:spAutoFit/>
          </a:bodyPr>
          <a:lstStyle/>
          <a:p>
            <a:r>
              <a:rPr lang="en-US" dirty="0"/>
              <a:t>Enabling Technologies of the Metaverse.</a:t>
            </a:r>
          </a:p>
        </p:txBody>
      </p:sp>
      <p:sp>
        <p:nvSpPr>
          <p:cNvPr id="9" name="TextBox 8">
            <a:extLst>
              <a:ext uri="{FF2B5EF4-FFF2-40B4-BE49-F238E27FC236}">
                <a16:creationId xmlns:a16="http://schemas.microsoft.com/office/drawing/2014/main" id="{FD3F03ED-1CB1-624D-B776-947CEBDE13F8}"/>
              </a:ext>
            </a:extLst>
          </p:cNvPr>
          <p:cNvSpPr txBox="1"/>
          <p:nvPr/>
        </p:nvSpPr>
        <p:spPr>
          <a:xfrm>
            <a:off x="1854302" y="2653856"/>
            <a:ext cx="1086067" cy="338554"/>
          </a:xfrm>
          <a:prstGeom prst="rect">
            <a:avLst/>
          </a:prstGeom>
          <a:noFill/>
        </p:spPr>
        <p:txBody>
          <a:bodyPr wrap="none" rtlCol="0">
            <a:spAutoFit/>
          </a:bodyPr>
          <a:lstStyle/>
          <a:p>
            <a:r>
              <a:rPr lang="en-US" sz="1600" b="1" dirty="0"/>
              <a:t>Metaverse</a:t>
            </a:r>
          </a:p>
        </p:txBody>
      </p:sp>
      <p:sp>
        <p:nvSpPr>
          <p:cNvPr id="14" name="Rounded Rectangle 13">
            <a:extLst>
              <a:ext uri="{FF2B5EF4-FFF2-40B4-BE49-F238E27FC236}">
                <a16:creationId xmlns:a16="http://schemas.microsoft.com/office/drawing/2014/main" id="{55386C80-F177-EF46-B5B3-2E4AAEFB44ED}"/>
              </a:ext>
            </a:extLst>
          </p:cNvPr>
          <p:cNvSpPr/>
          <p:nvPr/>
        </p:nvSpPr>
        <p:spPr>
          <a:xfrm>
            <a:off x="537606" y="2546750"/>
            <a:ext cx="3769794" cy="2488144"/>
          </a:xfrm>
          <a:prstGeom prst="round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7FE8C5EB-C4F7-1D44-8307-6DD74ABD7AE7}"/>
              </a:ext>
            </a:extLst>
          </p:cNvPr>
          <p:cNvSpPr txBox="1"/>
          <p:nvPr/>
        </p:nvSpPr>
        <p:spPr>
          <a:xfrm>
            <a:off x="1931699" y="2018321"/>
            <a:ext cx="947119" cy="584775"/>
          </a:xfrm>
          <a:prstGeom prst="rect">
            <a:avLst/>
          </a:prstGeom>
          <a:noFill/>
        </p:spPr>
        <p:txBody>
          <a:bodyPr wrap="square" rtlCol="0">
            <a:spAutoFit/>
          </a:bodyPr>
          <a:lstStyle/>
          <a:p>
            <a:pPr algn="ctr"/>
            <a:r>
              <a:rPr lang="en-US" sz="1600" b="1" dirty="0"/>
              <a:t>Physical</a:t>
            </a:r>
          </a:p>
          <a:p>
            <a:pPr algn="ctr"/>
            <a:r>
              <a:rPr lang="en-US" sz="1600" b="1" dirty="0"/>
              <a:t>World</a:t>
            </a:r>
          </a:p>
        </p:txBody>
      </p:sp>
      <p:pic>
        <p:nvPicPr>
          <p:cNvPr id="1026" name="Picture 2">
            <a:extLst>
              <a:ext uri="{FF2B5EF4-FFF2-40B4-BE49-F238E27FC236}">
                <a16:creationId xmlns:a16="http://schemas.microsoft.com/office/drawing/2014/main" id="{3A29F329-056A-1C4A-B234-F279BF30C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723" y="5151271"/>
            <a:ext cx="1184119" cy="61037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ext&#10;&#10;Description automatically generated">
            <a:extLst>
              <a:ext uri="{FF2B5EF4-FFF2-40B4-BE49-F238E27FC236}">
                <a16:creationId xmlns:a16="http://schemas.microsoft.com/office/drawing/2014/main" id="{C1E6FA96-186C-C046-A5A3-DF6A30969CB0}"/>
              </a:ext>
            </a:extLst>
          </p:cNvPr>
          <p:cNvPicPr>
            <a:picLocks noChangeAspect="1"/>
          </p:cNvPicPr>
          <p:nvPr/>
        </p:nvPicPr>
        <p:blipFill>
          <a:blip r:embed="rId6"/>
          <a:stretch>
            <a:fillRect/>
          </a:stretch>
        </p:blipFill>
        <p:spPr>
          <a:xfrm>
            <a:off x="876200" y="2956134"/>
            <a:ext cx="3109020" cy="1589369"/>
          </a:xfrm>
          <a:prstGeom prst="rect">
            <a:avLst/>
          </a:prstGeom>
        </p:spPr>
      </p:pic>
      <p:sp>
        <p:nvSpPr>
          <p:cNvPr id="23" name="Up-Down Arrow 22">
            <a:extLst>
              <a:ext uri="{FF2B5EF4-FFF2-40B4-BE49-F238E27FC236}">
                <a16:creationId xmlns:a16="http://schemas.microsoft.com/office/drawing/2014/main" id="{F4FF1439-16D0-684A-BF94-CA5C66FD11CD}"/>
              </a:ext>
            </a:extLst>
          </p:cNvPr>
          <p:cNvSpPr/>
          <p:nvPr/>
        </p:nvSpPr>
        <p:spPr>
          <a:xfrm>
            <a:off x="1557792" y="4542451"/>
            <a:ext cx="55256" cy="630059"/>
          </a:xfrm>
          <a:prstGeom prst="upDown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A96A2589-20FD-F74B-A64E-77439B2449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871699" y="3966125"/>
            <a:ext cx="1118730" cy="15919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56ED3AD-37C7-7542-A057-441D3691004D}"/>
              </a:ext>
            </a:extLst>
          </p:cNvPr>
          <p:cNvSpPr txBox="1"/>
          <p:nvPr/>
        </p:nvSpPr>
        <p:spPr>
          <a:xfrm>
            <a:off x="952870" y="5701232"/>
            <a:ext cx="974049" cy="307777"/>
          </a:xfrm>
          <a:prstGeom prst="rect">
            <a:avLst/>
          </a:prstGeom>
          <a:noFill/>
        </p:spPr>
        <p:txBody>
          <a:bodyPr wrap="none" rtlCol="0">
            <a:spAutoFit/>
          </a:bodyPr>
          <a:lstStyle/>
          <a:p>
            <a:r>
              <a:rPr lang="en-US" sz="1400" dirty="0"/>
              <a:t>XR Devices</a:t>
            </a:r>
          </a:p>
        </p:txBody>
      </p:sp>
      <p:sp>
        <p:nvSpPr>
          <p:cNvPr id="29" name="TextBox 28">
            <a:extLst>
              <a:ext uri="{FF2B5EF4-FFF2-40B4-BE49-F238E27FC236}">
                <a16:creationId xmlns:a16="http://schemas.microsoft.com/office/drawing/2014/main" id="{D20A95E6-4D16-2B45-8A19-64D8C8794BE1}"/>
              </a:ext>
            </a:extLst>
          </p:cNvPr>
          <p:cNvSpPr txBox="1"/>
          <p:nvPr/>
        </p:nvSpPr>
        <p:spPr>
          <a:xfrm>
            <a:off x="793730" y="4486282"/>
            <a:ext cx="683338" cy="492443"/>
          </a:xfrm>
          <a:prstGeom prst="rect">
            <a:avLst/>
          </a:prstGeom>
          <a:noFill/>
        </p:spPr>
        <p:txBody>
          <a:bodyPr wrap="square" rtlCol="0">
            <a:spAutoFit/>
          </a:bodyPr>
          <a:lstStyle/>
          <a:p>
            <a:r>
              <a:rPr lang="en-US" sz="1300" dirty="0"/>
              <a:t>Social Events</a:t>
            </a:r>
          </a:p>
        </p:txBody>
      </p:sp>
      <p:sp>
        <p:nvSpPr>
          <p:cNvPr id="30" name="TextBox 29">
            <a:extLst>
              <a:ext uri="{FF2B5EF4-FFF2-40B4-BE49-F238E27FC236}">
                <a16:creationId xmlns:a16="http://schemas.microsoft.com/office/drawing/2014/main" id="{D258FC60-8782-DC41-AE4B-3E09D24BD84C}"/>
              </a:ext>
            </a:extLst>
          </p:cNvPr>
          <p:cNvSpPr txBox="1"/>
          <p:nvPr/>
        </p:nvSpPr>
        <p:spPr>
          <a:xfrm rot="5400000">
            <a:off x="1135414" y="4761153"/>
            <a:ext cx="698043" cy="303067"/>
          </a:xfrm>
          <a:prstGeom prst="rect">
            <a:avLst/>
          </a:prstGeom>
          <a:noFill/>
        </p:spPr>
        <p:txBody>
          <a:bodyPr wrap="square" rtlCol="0">
            <a:spAutoFit/>
          </a:bodyPr>
          <a:lstStyle/>
          <a:p>
            <a:r>
              <a:rPr lang="en-US" sz="1300" dirty="0"/>
              <a:t>5G, HCI</a:t>
            </a:r>
          </a:p>
        </p:txBody>
      </p:sp>
      <p:sp>
        <p:nvSpPr>
          <p:cNvPr id="31" name="TextBox 30">
            <a:extLst>
              <a:ext uri="{FF2B5EF4-FFF2-40B4-BE49-F238E27FC236}">
                <a16:creationId xmlns:a16="http://schemas.microsoft.com/office/drawing/2014/main" id="{F8A144E7-2A52-7B42-A4FC-DAC284C2C217}"/>
              </a:ext>
            </a:extLst>
          </p:cNvPr>
          <p:cNvSpPr txBox="1"/>
          <p:nvPr/>
        </p:nvSpPr>
        <p:spPr>
          <a:xfrm rot="5400000">
            <a:off x="1543666" y="4692384"/>
            <a:ext cx="360996" cy="292388"/>
          </a:xfrm>
          <a:prstGeom prst="rect">
            <a:avLst/>
          </a:prstGeom>
          <a:noFill/>
        </p:spPr>
        <p:txBody>
          <a:bodyPr wrap="square" rtlCol="0">
            <a:spAutoFit/>
          </a:bodyPr>
          <a:lstStyle/>
          <a:p>
            <a:r>
              <a:rPr lang="en-US" sz="1300" dirty="0"/>
              <a:t>XR</a:t>
            </a:r>
          </a:p>
        </p:txBody>
      </p:sp>
      <p:pic>
        <p:nvPicPr>
          <p:cNvPr id="25" name="Picture 24">
            <a:extLst>
              <a:ext uri="{FF2B5EF4-FFF2-40B4-BE49-F238E27FC236}">
                <a16:creationId xmlns:a16="http://schemas.microsoft.com/office/drawing/2014/main" id="{0340D276-6CB3-3F44-ABFE-2EB7B483992F}"/>
              </a:ext>
            </a:extLst>
          </p:cNvPr>
          <p:cNvPicPr>
            <a:picLocks noChangeAspect="1"/>
          </p:cNvPicPr>
          <p:nvPr/>
        </p:nvPicPr>
        <p:blipFill>
          <a:blip r:embed="rId8"/>
          <a:stretch>
            <a:fillRect/>
          </a:stretch>
        </p:blipFill>
        <p:spPr>
          <a:xfrm>
            <a:off x="2871342" y="5151271"/>
            <a:ext cx="1076780" cy="589159"/>
          </a:xfrm>
          <a:prstGeom prst="rect">
            <a:avLst/>
          </a:prstGeom>
        </p:spPr>
      </p:pic>
      <p:sp>
        <p:nvSpPr>
          <p:cNvPr id="37" name="TextBox 36">
            <a:extLst>
              <a:ext uri="{FF2B5EF4-FFF2-40B4-BE49-F238E27FC236}">
                <a16:creationId xmlns:a16="http://schemas.microsoft.com/office/drawing/2014/main" id="{5C50A1AE-5136-B640-BBDF-C6D6BDF55179}"/>
              </a:ext>
            </a:extLst>
          </p:cNvPr>
          <p:cNvSpPr txBox="1"/>
          <p:nvPr/>
        </p:nvSpPr>
        <p:spPr>
          <a:xfrm>
            <a:off x="2884554" y="5695514"/>
            <a:ext cx="1122423" cy="307777"/>
          </a:xfrm>
          <a:prstGeom prst="rect">
            <a:avLst/>
          </a:prstGeom>
          <a:noFill/>
        </p:spPr>
        <p:txBody>
          <a:bodyPr wrap="none" rtlCol="0">
            <a:spAutoFit/>
          </a:bodyPr>
          <a:lstStyle/>
          <a:p>
            <a:r>
              <a:rPr lang="en-US" sz="1400" dirty="0"/>
              <a:t>3D Modeling</a:t>
            </a:r>
          </a:p>
        </p:txBody>
      </p:sp>
      <p:pic>
        <p:nvPicPr>
          <p:cNvPr id="1038" name="Picture 14">
            <a:extLst>
              <a:ext uri="{FF2B5EF4-FFF2-40B4-BE49-F238E27FC236}">
                <a16:creationId xmlns:a16="http://schemas.microsoft.com/office/drawing/2014/main" id="{F9ECD8B8-F815-D648-92A3-68023A7EB4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4303" y="3995321"/>
            <a:ext cx="1162674" cy="57722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53663CD9-235B-EB42-AB63-8AF8953C76D5}"/>
              </a:ext>
            </a:extLst>
          </p:cNvPr>
          <p:cNvSpPr txBox="1"/>
          <p:nvPr/>
        </p:nvSpPr>
        <p:spPr>
          <a:xfrm>
            <a:off x="2970641" y="4502535"/>
            <a:ext cx="1309033" cy="492443"/>
          </a:xfrm>
          <a:prstGeom prst="rect">
            <a:avLst/>
          </a:prstGeom>
          <a:noFill/>
        </p:spPr>
        <p:txBody>
          <a:bodyPr wrap="square" rtlCol="0">
            <a:spAutoFit/>
          </a:bodyPr>
          <a:lstStyle/>
          <a:p>
            <a:r>
              <a:rPr lang="en-US" sz="1300" dirty="0"/>
              <a:t>User-generated Content</a:t>
            </a:r>
          </a:p>
        </p:txBody>
      </p:sp>
      <p:sp>
        <p:nvSpPr>
          <p:cNvPr id="46" name="Up-Down Arrow 45">
            <a:extLst>
              <a:ext uri="{FF2B5EF4-FFF2-40B4-BE49-F238E27FC236}">
                <a16:creationId xmlns:a16="http://schemas.microsoft.com/office/drawing/2014/main" id="{FC5885E5-FDCB-E34F-ACA7-81C03033B2C0}"/>
              </a:ext>
            </a:extLst>
          </p:cNvPr>
          <p:cNvSpPr/>
          <p:nvPr/>
        </p:nvSpPr>
        <p:spPr>
          <a:xfrm>
            <a:off x="1642349" y="2131076"/>
            <a:ext cx="45719" cy="811624"/>
          </a:xfrm>
          <a:prstGeom prst="upDown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Up Arrow 35">
            <a:extLst>
              <a:ext uri="{FF2B5EF4-FFF2-40B4-BE49-F238E27FC236}">
                <a16:creationId xmlns:a16="http://schemas.microsoft.com/office/drawing/2014/main" id="{9CC27C64-E3D4-D748-BCF5-D931B36E094C}"/>
              </a:ext>
            </a:extLst>
          </p:cNvPr>
          <p:cNvSpPr/>
          <p:nvPr/>
        </p:nvSpPr>
        <p:spPr>
          <a:xfrm>
            <a:off x="2994851" y="4542451"/>
            <a:ext cx="55256" cy="620219"/>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Up Arrow 49">
            <a:extLst>
              <a:ext uri="{FF2B5EF4-FFF2-40B4-BE49-F238E27FC236}">
                <a16:creationId xmlns:a16="http://schemas.microsoft.com/office/drawing/2014/main" id="{EDE9A52F-92DA-1241-AAE5-78DC4F4E3517}"/>
              </a:ext>
            </a:extLst>
          </p:cNvPr>
          <p:cNvSpPr/>
          <p:nvPr/>
        </p:nvSpPr>
        <p:spPr>
          <a:xfrm rot="16200000">
            <a:off x="2395152" y="3863171"/>
            <a:ext cx="64311" cy="860503"/>
          </a:xfrm>
          <a:prstGeom prst="upArrow">
            <a:avLst>
              <a:gd name="adj1" fmla="val 7017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2" name="TextBox 51">
            <a:extLst>
              <a:ext uri="{FF2B5EF4-FFF2-40B4-BE49-F238E27FC236}">
                <a16:creationId xmlns:a16="http://schemas.microsoft.com/office/drawing/2014/main" id="{DA21ECBF-58FA-D046-8CFA-6F80007BEDDC}"/>
              </a:ext>
            </a:extLst>
          </p:cNvPr>
          <p:cNvSpPr txBox="1"/>
          <p:nvPr/>
        </p:nvSpPr>
        <p:spPr>
          <a:xfrm>
            <a:off x="1950083" y="4004770"/>
            <a:ext cx="962823" cy="338554"/>
          </a:xfrm>
          <a:prstGeom prst="rect">
            <a:avLst/>
          </a:prstGeom>
          <a:noFill/>
        </p:spPr>
        <p:txBody>
          <a:bodyPr wrap="square" rtlCol="0">
            <a:spAutoFit/>
          </a:bodyPr>
          <a:lstStyle/>
          <a:p>
            <a:r>
              <a:rPr lang="en-US" sz="1600" dirty="0">
                <a:solidFill>
                  <a:srgbClr val="FF0000"/>
                </a:solidFill>
              </a:rPr>
              <a:t>Decorate</a:t>
            </a:r>
          </a:p>
        </p:txBody>
      </p:sp>
      <p:pic>
        <p:nvPicPr>
          <p:cNvPr id="1040" name="Picture 16">
            <a:extLst>
              <a:ext uri="{FF2B5EF4-FFF2-40B4-BE49-F238E27FC236}">
                <a16:creationId xmlns:a16="http://schemas.microsoft.com/office/drawing/2014/main" id="{A92BAD9A-54B6-7542-AF61-2E9491F137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4443" y="2936397"/>
            <a:ext cx="1170904" cy="56716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2B9AE339-1692-A444-8B25-1F220B617B51}"/>
              </a:ext>
            </a:extLst>
          </p:cNvPr>
          <p:cNvSpPr txBox="1"/>
          <p:nvPr/>
        </p:nvSpPr>
        <p:spPr>
          <a:xfrm rot="2152196">
            <a:off x="2171973" y="3579994"/>
            <a:ext cx="962823" cy="338554"/>
          </a:xfrm>
          <a:prstGeom prst="rect">
            <a:avLst/>
          </a:prstGeom>
          <a:noFill/>
        </p:spPr>
        <p:txBody>
          <a:bodyPr wrap="square" rtlCol="0">
            <a:spAutoFit/>
          </a:bodyPr>
          <a:lstStyle/>
          <a:p>
            <a:r>
              <a:rPr lang="en-US" sz="1600" dirty="0">
                <a:solidFill>
                  <a:srgbClr val="FF0000"/>
                </a:solidFill>
              </a:rPr>
              <a:t>Trade</a:t>
            </a:r>
          </a:p>
        </p:txBody>
      </p:sp>
      <p:sp>
        <p:nvSpPr>
          <p:cNvPr id="60" name="TextBox 59">
            <a:extLst>
              <a:ext uri="{FF2B5EF4-FFF2-40B4-BE49-F238E27FC236}">
                <a16:creationId xmlns:a16="http://schemas.microsoft.com/office/drawing/2014/main" id="{EA56026D-CB44-394C-972F-E64E75C832C5}"/>
              </a:ext>
            </a:extLst>
          </p:cNvPr>
          <p:cNvSpPr txBox="1"/>
          <p:nvPr/>
        </p:nvSpPr>
        <p:spPr>
          <a:xfrm>
            <a:off x="521896" y="2516773"/>
            <a:ext cx="1285672" cy="492443"/>
          </a:xfrm>
          <a:prstGeom prst="rect">
            <a:avLst/>
          </a:prstGeom>
          <a:noFill/>
        </p:spPr>
        <p:txBody>
          <a:bodyPr wrap="square" rtlCol="0">
            <a:spAutoFit/>
          </a:bodyPr>
          <a:lstStyle/>
          <a:p>
            <a:pPr algn="ctr"/>
            <a:r>
              <a:rPr lang="en-US" sz="1300" dirty="0"/>
              <a:t>Non-fungible Token</a:t>
            </a:r>
          </a:p>
        </p:txBody>
      </p:sp>
      <p:sp>
        <p:nvSpPr>
          <p:cNvPr id="61" name="Up-Down Arrow 60">
            <a:extLst>
              <a:ext uri="{FF2B5EF4-FFF2-40B4-BE49-F238E27FC236}">
                <a16:creationId xmlns:a16="http://schemas.microsoft.com/office/drawing/2014/main" id="{E1D25EFE-9E94-3D41-9C43-4738CD22B6D6}"/>
              </a:ext>
            </a:extLst>
          </p:cNvPr>
          <p:cNvSpPr/>
          <p:nvPr/>
        </p:nvSpPr>
        <p:spPr>
          <a:xfrm>
            <a:off x="3145213" y="2117857"/>
            <a:ext cx="45719" cy="812435"/>
          </a:xfrm>
          <a:prstGeom prst="upDown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Up-Down Arrow 62">
            <a:extLst>
              <a:ext uri="{FF2B5EF4-FFF2-40B4-BE49-F238E27FC236}">
                <a16:creationId xmlns:a16="http://schemas.microsoft.com/office/drawing/2014/main" id="{0622CAC4-D2DA-5945-B818-DA4E9B1551A4}"/>
              </a:ext>
            </a:extLst>
          </p:cNvPr>
          <p:cNvSpPr/>
          <p:nvPr/>
        </p:nvSpPr>
        <p:spPr>
          <a:xfrm rot="18129099">
            <a:off x="2356303" y="3254934"/>
            <a:ext cx="109270" cy="988677"/>
          </a:xfrm>
          <a:prstGeom prst="upDownArrow">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2" name="Picture 18">
            <a:extLst>
              <a:ext uri="{FF2B5EF4-FFF2-40B4-BE49-F238E27FC236}">
                <a16:creationId xmlns:a16="http://schemas.microsoft.com/office/drawing/2014/main" id="{66A3960E-14B9-9242-99EB-59032D293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5054" y="1521910"/>
            <a:ext cx="1095142" cy="622236"/>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22DA41FC-F96E-ED48-8CE8-1CA74F7439B7}"/>
              </a:ext>
            </a:extLst>
          </p:cNvPr>
          <p:cNvSpPr txBox="1"/>
          <p:nvPr/>
        </p:nvSpPr>
        <p:spPr>
          <a:xfrm>
            <a:off x="788277" y="1056054"/>
            <a:ext cx="1285672" cy="523220"/>
          </a:xfrm>
          <a:prstGeom prst="rect">
            <a:avLst/>
          </a:prstGeom>
          <a:noFill/>
        </p:spPr>
        <p:txBody>
          <a:bodyPr wrap="square" rtlCol="0">
            <a:spAutoFit/>
          </a:bodyPr>
          <a:lstStyle/>
          <a:p>
            <a:pPr algn="ctr"/>
            <a:r>
              <a:rPr lang="en-US" sz="1400" dirty="0"/>
              <a:t>Real-world</a:t>
            </a:r>
          </a:p>
          <a:p>
            <a:pPr algn="ctr"/>
            <a:r>
              <a:rPr lang="en-US" sz="1400" dirty="0"/>
              <a:t>Currency</a:t>
            </a:r>
          </a:p>
        </p:txBody>
      </p:sp>
      <p:sp>
        <p:nvSpPr>
          <p:cNvPr id="67" name="TextBox 66">
            <a:extLst>
              <a:ext uri="{FF2B5EF4-FFF2-40B4-BE49-F238E27FC236}">
                <a16:creationId xmlns:a16="http://schemas.microsoft.com/office/drawing/2014/main" id="{82A24785-26EC-9B41-9FF0-8A280D4CAFF4}"/>
              </a:ext>
            </a:extLst>
          </p:cNvPr>
          <p:cNvSpPr txBox="1"/>
          <p:nvPr/>
        </p:nvSpPr>
        <p:spPr>
          <a:xfrm rot="5400000">
            <a:off x="1368427" y="2409487"/>
            <a:ext cx="910121" cy="292388"/>
          </a:xfrm>
          <a:prstGeom prst="rect">
            <a:avLst/>
          </a:prstGeom>
          <a:noFill/>
        </p:spPr>
        <p:txBody>
          <a:bodyPr wrap="none" rtlCol="0">
            <a:spAutoFit/>
          </a:bodyPr>
          <a:lstStyle/>
          <a:p>
            <a:r>
              <a:rPr lang="en-US" sz="1300" dirty="0"/>
              <a:t>Blockchain</a:t>
            </a:r>
          </a:p>
        </p:txBody>
      </p:sp>
      <p:pic>
        <p:nvPicPr>
          <p:cNvPr id="1044" name="Picture 20">
            <a:extLst>
              <a:ext uri="{FF2B5EF4-FFF2-40B4-BE49-F238E27FC236}">
                <a16:creationId xmlns:a16="http://schemas.microsoft.com/office/drawing/2014/main" id="{B28E37F8-D1C2-3241-86A0-C56046821D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4303" y="2899896"/>
            <a:ext cx="1182223" cy="634242"/>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5785934D-3ACC-DD4A-9FF7-B3E7886295E2}"/>
              </a:ext>
            </a:extLst>
          </p:cNvPr>
          <p:cNvSpPr txBox="1"/>
          <p:nvPr/>
        </p:nvSpPr>
        <p:spPr>
          <a:xfrm>
            <a:off x="2918029" y="2536888"/>
            <a:ext cx="1285672" cy="492443"/>
          </a:xfrm>
          <a:prstGeom prst="rect">
            <a:avLst/>
          </a:prstGeom>
          <a:noFill/>
        </p:spPr>
        <p:txBody>
          <a:bodyPr wrap="square" rtlCol="0">
            <a:spAutoFit/>
          </a:bodyPr>
          <a:lstStyle/>
          <a:p>
            <a:pPr algn="ctr"/>
            <a:r>
              <a:rPr lang="en-US" sz="1300" dirty="0"/>
              <a:t>Digital </a:t>
            </a:r>
          </a:p>
          <a:p>
            <a:pPr algn="ctr"/>
            <a:r>
              <a:rPr lang="en-US" sz="1300" dirty="0"/>
              <a:t>Twins</a:t>
            </a:r>
          </a:p>
        </p:txBody>
      </p:sp>
      <p:pic>
        <p:nvPicPr>
          <p:cNvPr id="1046" name="Picture 22">
            <a:extLst>
              <a:ext uri="{FF2B5EF4-FFF2-40B4-BE49-F238E27FC236}">
                <a16:creationId xmlns:a16="http://schemas.microsoft.com/office/drawing/2014/main" id="{1E7EA8F4-7FC1-9949-A1B1-B15A987F975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1342" y="1500046"/>
            <a:ext cx="1076780" cy="632192"/>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C6B15912-B613-594F-89EB-20682CB480FA}"/>
              </a:ext>
            </a:extLst>
          </p:cNvPr>
          <p:cNvSpPr txBox="1"/>
          <p:nvPr/>
        </p:nvSpPr>
        <p:spPr>
          <a:xfrm>
            <a:off x="2792578" y="1055133"/>
            <a:ext cx="1285672" cy="523220"/>
          </a:xfrm>
          <a:prstGeom prst="rect">
            <a:avLst/>
          </a:prstGeom>
          <a:noFill/>
        </p:spPr>
        <p:txBody>
          <a:bodyPr wrap="square" rtlCol="0">
            <a:spAutoFit/>
          </a:bodyPr>
          <a:lstStyle/>
          <a:p>
            <a:pPr algn="ctr"/>
            <a:r>
              <a:rPr lang="en-US" sz="1400" dirty="0"/>
              <a:t>Real-world</a:t>
            </a:r>
          </a:p>
          <a:p>
            <a:pPr algn="ctr"/>
            <a:r>
              <a:rPr lang="en-US" sz="1400" dirty="0"/>
              <a:t>Objects</a:t>
            </a:r>
          </a:p>
        </p:txBody>
      </p:sp>
      <p:sp>
        <p:nvSpPr>
          <p:cNvPr id="75" name="TextBox 74">
            <a:extLst>
              <a:ext uri="{FF2B5EF4-FFF2-40B4-BE49-F238E27FC236}">
                <a16:creationId xmlns:a16="http://schemas.microsoft.com/office/drawing/2014/main" id="{6AC5AC09-81D1-A345-9673-A8C19F85EAF7}"/>
              </a:ext>
            </a:extLst>
          </p:cNvPr>
          <p:cNvSpPr txBox="1"/>
          <p:nvPr/>
        </p:nvSpPr>
        <p:spPr>
          <a:xfrm rot="5400000">
            <a:off x="3120632" y="2238068"/>
            <a:ext cx="322524" cy="292388"/>
          </a:xfrm>
          <a:prstGeom prst="rect">
            <a:avLst/>
          </a:prstGeom>
          <a:noFill/>
        </p:spPr>
        <p:txBody>
          <a:bodyPr wrap="none" rtlCol="0">
            <a:spAutoFit/>
          </a:bodyPr>
          <a:lstStyle/>
          <a:p>
            <a:r>
              <a:rPr lang="en-US" sz="1300" dirty="0"/>
              <a:t>AI</a:t>
            </a:r>
          </a:p>
        </p:txBody>
      </p:sp>
      <p:sp>
        <p:nvSpPr>
          <p:cNvPr id="76" name="TextBox 75">
            <a:extLst>
              <a:ext uri="{FF2B5EF4-FFF2-40B4-BE49-F238E27FC236}">
                <a16:creationId xmlns:a16="http://schemas.microsoft.com/office/drawing/2014/main" id="{28C541D5-F93F-3140-8988-11F71EF96AA4}"/>
              </a:ext>
            </a:extLst>
          </p:cNvPr>
          <p:cNvSpPr txBox="1"/>
          <p:nvPr/>
        </p:nvSpPr>
        <p:spPr>
          <a:xfrm rot="5400000">
            <a:off x="2851123" y="2246486"/>
            <a:ext cx="360996" cy="292388"/>
          </a:xfrm>
          <a:prstGeom prst="rect">
            <a:avLst/>
          </a:prstGeom>
          <a:noFill/>
        </p:spPr>
        <p:txBody>
          <a:bodyPr wrap="none" rtlCol="0">
            <a:spAutoFit/>
          </a:bodyPr>
          <a:lstStyle/>
          <a:p>
            <a:r>
              <a:rPr lang="en-US" sz="1300" dirty="0"/>
              <a:t>XR</a:t>
            </a:r>
          </a:p>
        </p:txBody>
      </p:sp>
      <p:cxnSp>
        <p:nvCxnSpPr>
          <p:cNvPr id="42" name="Elbow Connector 41">
            <a:extLst>
              <a:ext uri="{FF2B5EF4-FFF2-40B4-BE49-F238E27FC236}">
                <a16:creationId xmlns:a16="http://schemas.microsoft.com/office/drawing/2014/main" id="{8F47F5A7-93FD-BF49-953C-79DFB232B34D}"/>
              </a:ext>
            </a:extLst>
          </p:cNvPr>
          <p:cNvCxnSpPr>
            <a:cxnSpLocks/>
            <a:stCxn id="25" idx="3"/>
            <a:endCxn id="1044" idx="3"/>
          </p:cNvCxnSpPr>
          <p:nvPr/>
        </p:nvCxnSpPr>
        <p:spPr>
          <a:xfrm flipV="1">
            <a:off x="3948122" y="3217017"/>
            <a:ext cx="78404" cy="2228834"/>
          </a:xfrm>
          <a:prstGeom prst="bentConnector3">
            <a:avLst>
              <a:gd name="adj1" fmla="val 39156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2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44"/>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2"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38"/>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46"/>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par>
                                <p:cTn id="93" presetID="1" presetClass="entr" presetSubtype="0" fill="hold" grpId="4" nodeType="with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4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1"/>
      <p:bldP spid="14" grpId="1" animBg="1"/>
      <p:bldP spid="16" grpId="1"/>
      <p:bldP spid="23" grpId="0" animBg="1"/>
      <p:bldP spid="24" grpId="0"/>
      <p:bldP spid="29" grpId="1"/>
      <p:bldP spid="29" grpId="2"/>
      <p:bldP spid="30" grpId="0"/>
      <p:bldP spid="31" grpId="0"/>
      <p:bldP spid="37" grpId="0"/>
      <p:bldP spid="43" grpId="1"/>
      <p:bldP spid="43" grpId="2"/>
      <p:bldP spid="46" grpId="0" animBg="1"/>
      <p:bldP spid="36" grpId="0" animBg="1"/>
      <p:bldP spid="50" grpId="0" animBg="1"/>
      <p:bldP spid="52" grpId="0"/>
      <p:bldP spid="58" grpId="0"/>
      <p:bldP spid="60" grpId="1"/>
      <p:bldP spid="60" grpId="2"/>
      <p:bldP spid="61" grpId="1" animBg="1"/>
      <p:bldP spid="63" grpId="0" animBg="1"/>
      <p:bldP spid="65" grpId="0"/>
      <p:bldP spid="67" grpId="0"/>
      <p:bldP spid="69" grpId="2"/>
      <p:bldP spid="69" grpId="4"/>
      <p:bldP spid="74" grpId="2"/>
      <p:bldP spid="75" grpId="2"/>
      <p:bldP spid="7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17D6-2C1E-524B-9FC4-FD597916CE0E}"/>
              </a:ext>
            </a:extLst>
          </p:cNvPr>
          <p:cNvSpPr>
            <a:spLocks noGrp="1"/>
          </p:cNvSpPr>
          <p:nvPr>
            <p:ph type="title"/>
          </p:nvPr>
        </p:nvSpPr>
        <p:spPr>
          <a:xfrm>
            <a:off x="218089" y="-15808"/>
            <a:ext cx="10515600" cy="1325563"/>
          </a:xfrm>
        </p:spPr>
        <p:txBody>
          <a:bodyPr>
            <a:normAutofit/>
          </a:bodyPr>
          <a:lstStyle/>
          <a:p>
            <a:r>
              <a:rPr lang="en-US" sz="4800" dirty="0"/>
              <a:t>Social VR</a:t>
            </a:r>
          </a:p>
        </p:txBody>
      </p:sp>
      <p:pic>
        <p:nvPicPr>
          <p:cNvPr id="7" name="Picture 6" descr="A group of people sitting around a table&#10;&#10;Description automatically generated">
            <a:extLst>
              <a:ext uri="{FF2B5EF4-FFF2-40B4-BE49-F238E27FC236}">
                <a16:creationId xmlns:a16="http://schemas.microsoft.com/office/drawing/2014/main" id="{F37E158F-1582-8847-8C91-526AA633711E}"/>
              </a:ext>
            </a:extLst>
          </p:cNvPr>
          <p:cNvPicPr>
            <a:picLocks noChangeAspect="1"/>
          </p:cNvPicPr>
          <p:nvPr/>
        </p:nvPicPr>
        <p:blipFill>
          <a:blip r:embed="rId3"/>
          <a:stretch>
            <a:fillRect/>
          </a:stretch>
        </p:blipFill>
        <p:spPr>
          <a:xfrm>
            <a:off x="7348606" y="2053950"/>
            <a:ext cx="4444678" cy="2500131"/>
          </a:xfrm>
          <a:prstGeom prst="rect">
            <a:avLst/>
          </a:prstGeom>
        </p:spPr>
      </p:pic>
      <p:sp>
        <p:nvSpPr>
          <p:cNvPr id="10" name="TextBox 9">
            <a:extLst>
              <a:ext uri="{FF2B5EF4-FFF2-40B4-BE49-F238E27FC236}">
                <a16:creationId xmlns:a16="http://schemas.microsoft.com/office/drawing/2014/main" id="{1E8DD378-8C93-EC4D-9853-F0CD8BDC19FD}"/>
              </a:ext>
            </a:extLst>
          </p:cNvPr>
          <p:cNvSpPr txBox="1"/>
          <p:nvPr/>
        </p:nvSpPr>
        <p:spPr>
          <a:xfrm>
            <a:off x="218089" y="1031482"/>
            <a:ext cx="7130519" cy="1723549"/>
          </a:xfrm>
          <a:prstGeom prst="rect">
            <a:avLst/>
          </a:prstGeom>
          <a:noFill/>
        </p:spPr>
        <p:txBody>
          <a:bodyPr wrap="square" rtlCol="0">
            <a:spAutoFit/>
          </a:bodyPr>
          <a:lstStyle/>
          <a:p>
            <a:r>
              <a:rPr lang="en-US" sz="3400" dirty="0"/>
              <a:t>Background</a:t>
            </a:r>
          </a:p>
          <a:p>
            <a:pPr marL="342900" indent="-342900">
              <a:buFont typeface="Arial" panose="020B0604020202020204" pitchFamily="34" charset="0"/>
              <a:buChar char="•"/>
            </a:pPr>
            <a:r>
              <a:rPr lang="en-US" sz="2400" dirty="0"/>
              <a:t>Social Media + VR System.</a:t>
            </a:r>
          </a:p>
          <a:p>
            <a:pPr marL="342900" indent="-342900">
              <a:buFont typeface="Arial" panose="020B0604020202020204" pitchFamily="34" charset="0"/>
              <a:buChar char="•"/>
            </a:pPr>
            <a:r>
              <a:rPr lang="en-US" sz="2400" dirty="0"/>
              <a:t>A major component of Metaverse.</a:t>
            </a:r>
          </a:p>
          <a:p>
            <a:endParaRPr lang="en-US" sz="2400" dirty="0"/>
          </a:p>
        </p:txBody>
      </p:sp>
      <p:sp>
        <p:nvSpPr>
          <p:cNvPr id="11" name="TextBox 10">
            <a:extLst>
              <a:ext uri="{FF2B5EF4-FFF2-40B4-BE49-F238E27FC236}">
                <a16:creationId xmlns:a16="http://schemas.microsoft.com/office/drawing/2014/main" id="{36883BCD-156A-384B-92FB-BAD91AE7DB88}"/>
              </a:ext>
            </a:extLst>
          </p:cNvPr>
          <p:cNvSpPr txBox="1"/>
          <p:nvPr/>
        </p:nvSpPr>
        <p:spPr>
          <a:xfrm>
            <a:off x="218087" y="2357045"/>
            <a:ext cx="6605081" cy="2092881"/>
          </a:xfrm>
          <a:prstGeom prst="rect">
            <a:avLst/>
          </a:prstGeom>
          <a:noFill/>
        </p:spPr>
        <p:txBody>
          <a:bodyPr wrap="square" rtlCol="0">
            <a:spAutoFit/>
          </a:bodyPr>
          <a:lstStyle/>
          <a:p>
            <a:r>
              <a:rPr lang="en-US" sz="3400" dirty="0"/>
              <a:t>Challenge</a:t>
            </a:r>
            <a:endParaRPr lang="en-US" sz="2400" dirty="0"/>
          </a:p>
          <a:p>
            <a:pPr marL="342900" indent="-342900">
              <a:buFont typeface="Arial" panose="020B0604020202020204" pitchFamily="34" charset="0"/>
              <a:buChar char="•"/>
            </a:pPr>
            <a:r>
              <a:rPr lang="en-US" sz="2400" dirty="0"/>
              <a:t>Need to transmit Social VR content in real-time.</a:t>
            </a:r>
          </a:p>
          <a:p>
            <a:pPr marL="342900" indent="-342900">
              <a:buFont typeface="Arial" panose="020B0604020202020204" pitchFamily="34" charset="0"/>
              <a:buChar char="•"/>
            </a:pPr>
            <a:r>
              <a:rPr lang="en-US" sz="2400" dirty="0"/>
              <a:t>Need to deliver high-quality fps and resolution content consistently.</a:t>
            </a:r>
          </a:p>
          <a:p>
            <a:pPr marL="342900" indent="-342900">
              <a:buFont typeface="Arial" panose="020B0604020202020204" pitchFamily="34" charset="0"/>
              <a:buChar char="•"/>
            </a:pPr>
            <a:r>
              <a:rPr lang="en-US" sz="2400" dirty="0"/>
              <a:t>Bandwidth consumption may be high.</a:t>
            </a:r>
          </a:p>
        </p:txBody>
      </p:sp>
      <p:sp>
        <p:nvSpPr>
          <p:cNvPr id="12" name="TextBox 11">
            <a:extLst>
              <a:ext uri="{FF2B5EF4-FFF2-40B4-BE49-F238E27FC236}">
                <a16:creationId xmlns:a16="http://schemas.microsoft.com/office/drawing/2014/main" id="{2A947FA4-DEB7-EA44-9BF3-3073DBF5FA43}"/>
              </a:ext>
            </a:extLst>
          </p:cNvPr>
          <p:cNvSpPr txBox="1"/>
          <p:nvPr/>
        </p:nvSpPr>
        <p:spPr>
          <a:xfrm>
            <a:off x="218087" y="4263561"/>
            <a:ext cx="7130519" cy="2462213"/>
          </a:xfrm>
          <a:prstGeom prst="rect">
            <a:avLst/>
          </a:prstGeom>
          <a:noFill/>
        </p:spPr>
        <p:txBody>
          <a:bodyPr wrap="square" rtlCol="0">
            <a:spAutoFit/>
          </a:bodyPr>
          <a:lstStyle/>
          <a:p>
            <a:r>
              <a:rPr lang="en-US" sz="3400" dirty="0"/>
              <a:t>Current Solution in the Industry </a:t>
            </a:r>
            <a:endParaRPr lang="en-US" sz="2400" dirty="0"/>
          </a:p>
          <a:p>
            <a:pPr marL="342900" indent="-342900">
              <a:buFont typeface="Arial" panose="020B0604020202020204" pitchFamily="34" charset="0"/>
              <a:buChar char="•"/>
            </a:pPr>
            <a:r>
              <a:rPr lang="en-US" sz="2400" dirty="0"/>
              <a:t>Design the background and user-generated content (UGC)  as static content.</a:t>
            </a:r>
          </a:p>
          <a:p>
            <a:pPr marL="342900" indent="-342900">
              <a:buFont typeface="Arial" panose="020B0604020202020204" pitchFamily="34" charset="0"/>
              <a:buChar char="•"/>
            </a:pPr>
            <a:r>
              <a:rPr lang="en-US" sz="2400" dirty="0"/>
              <a:t>Only transmit Avatar’s interaction in real-time.</a:t>
            </a:r>
          </a:p>
          <a:p>
            <a:pPr marL="342900" indent="-342900">
              <a:buFont typeface="Arial" panose="020B0604020202020204" pitchFamily="34" charset="0"/>
              <a:buChar char="•"/>
            </a:pPr>
            <a:r>
              <a:rPr lang="en-US" sz="2400" dirty="0"/>
              <a:t>Render content in local.</a:t>
            </a:r>
          </a:p>
          <a:p>
            <a:pPr marL="342900" indent="-342900">
              <a:buFont typeface="Arial" panose="020B0604020202020204" pitchFamily="34" charset="0"/>
              <a:buChar char="•"/>
            </a:pPr>
            <a:endParaRPr lang="en-US" sz="2400" dirty="0"/>
          </a:p>
        </p:txBody>
      </p:sp>
      <p:sp>
        <p:nvSpPr>
          <p:cNvPr id="3" name="Slide Number Placeholder 2">
            <a:extLst>
              <a:ext uri="{FF2B5EF4-FFF2-40B4-BE49-F238E27FC236}">
                <a16:creationId xmlns:a16="http://schemas.microsoft.com/office/drawing/2014/main" id="{493D8017-C628-DA4C-8EC1-1A5E933FE440}"/>
              </a:ext>
            </a:extLst>
          </p:cNvPr>
          <p:cNvSpPr>
            <a:spLocks noGrp="1"/>
          </p:cNvSpPr>
          <p:nvPr>
            <p:ph type="sldNum" sz="quarter" idx="12"/>
          </p:nvPr>
        </p:nvSpPr>
        <p:spPr/>
        <p:txBody>
          <a:bodyPr/>
          <a:lstStyle/>
          <a:p>
            <a:fld id="{9E68326F-1EC2-4140-9E02-9F3CB5AB3FCF}" type="slidenum">
              <a:rPr lang="en-US" smtClean="0"/>
              <a:t>3</a:t>
            </a:fld>
            <a:endParaRPr lang="en-US"/>
          </a:p>
        </p:txBody>
      </p:sp>
    </p:spTree>
    <p:extLst>
      <p:ext uri="{BB962C8B-B14F-4D97-AF65-F5344CB8AC3E}">
        <p14:creationId xmlns:p14="http://schemas.microsoft.com/office/powerpoint/2010/main" val="174495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ABD50-8E3A-A348-9DB9-D861A26C9410}"/>
              </a:ext>
            </a:extLst>
          </p:cNvPr>
          <p:cNvSpPr>
            <a:spLocks noGrp="1"/>
          </p:cNvSpPr>
          <p:nvPr>
            <p:ph type="title"/>
          </p:nvPr>
        </p:nvSpPr>
        <p:spPr>
          <a:xfrm>
            <a:off x="0" y="0"/>
            <a:ext cx="9753600" cy="768108"/>
          </a:xfrm>
        </p:spPr>
        <p:txBody>
          <a:bodyPr/>
          <a:lstStyle/>
          <a:p>
            <a:r>
              <a:rPr lang="en-US" dirty="0"/>
              <a:t>Experiment</a:t>
            </a:r>
            <a:r>
              <a:rPr lang="zh-CN" altLang="en-US" dirty="0"/>
              <a:t> </a:t>
            </a:r>
            <a:r>
              <a:rPr lang="en-US" altLang="zh-CN" dirty="0"/>
              <a:t>setup</a:t>
            </a:r>
            <a:endParaRPr lang="en-US" dirty="0"/>
          </a:p>
        </p:txBody>
      </p:sp>
      <p:sp>
        <p:nvSpPr>
          <p:cNvPr id="4" name="Slide Number Placeholder 3">
            <a:extLst>
              <a:ext uri="{FF2B5EF4-FFF2-40B4-BE49-F238E27FC236}">
                <a16:creationId xmlns:a16="http://schemas.microsoft.com/office/drawing/2014/main" id="{C9557E95-14A9-4743-9346-41B4A8F72418}"/>
              </a:ext>
            </a:extLst>
          </p:cNvPr>
          <p:cNvSpPr>
            <a:spLocks noGrp="1"/>
          </p:cNvSpPr>
          <p:nvPr>
            <p:ph type="sldNum" sz="quarter" idx="12"/>
          </p:nvPr>
        </p:nvSpPr>
        <p:spPr/>
        <p:txBody>
          <a:bodyPr/>
          <a:lstStyle/>
          <a:p>
            <a:fld id="{9E68326F-1EC2-4140-9E02-9F3CB5AB3FCF}" type="slidenum">
              <a:rPr lang="en-US" smtClean="0"/>
              <a:t>4</a:t>
            </a:fld>
            <a:endParaRPr lang="en-US"/>
          </a:p>
        </p:txBody>
      </p:sp>
      <p:sp>
        <p:nvSpPr>
          <p:cNvPr id="8" name="TextBox 7">
            <a:extLst>
              <a:ext uri="{FF2B5EF4-FFF2-40B4-BE49-F238E27FC236}">
                <a16:creationId xmlns:a16="http://schemas.microsoft.com/office/drawing/2014/main" id="{D09322A1-D377-1C4F-A463-4B9F1B93A930}"/>
              </a:ext>
            </a:extLst>
          </p:cNvPr>
          <p:cNvSpPr txBox="1"/>
          <p:nvPr/>
        </p:nvSpPr>
        <p:spPr>
          <a:xfrm>
            <a:off x="218086" y="934186"/>
            <a:ext cx="9462995" cy="830997"/>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t>Two users. One user uses Quest 2 and the other one uses PC or Quest 2.</a:t>
            </a:r>
          </a:p>
          <a:p>
            <a:pPr marL="285750" indent="-285750">
              <a:buFont typeface="Arial" panose="020B0604020202020204" pitchFamily="34" charset="0"/>
              <a:buChar char="•"/>
            </a:pPr>
            <a:endParaRPr lang="en-US" altLang="zh-CN" sz="2400" dirty="0"/>
          </a:p>
        </p:txBody>
      </p:sp>
      <p:sp>
        <p:nvSpPr>
          <p:cNvPr id="9" name="TextBox 8">
            <a:extLst>
              <a:ext uri="{FF2B5EF4-FFF2-40B4-BE49-F238E27FC236}">
                <a16:creationId xmlns:a16="http://schemas.microsoft.com/office/drawing/2014/main" id="{BFFB80AE-8894-3243-BE60-AE499C4C68A8}"/>
              </a:ext>
            </a:extLst>
          </p:cNvPr>
          <p:cNvSpPr txBox="1"/>
          <p:nvPr/>
        </p:nvSpPr>
        <p:spPr>
          <a:xfrm>
            <a:off x="218086" y="1435058"/>
            <a:ext cx="9462995" cy="461665"/>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t>Enable and disable one feature for each experiment.</a:t>
            </a:r>
          </a:p>
        </p:txBody>
      </p:sp>
      <p:pic>
        <p:nvPicPr>
          <p:cNvPr id="3" name="Picture 2">
            <a:extLst>
              <a:ext uri="{FF2B5EF4-FFF2-40B4-BE49-F238E27FC236}">
                <a16:creationId xmlns:a16="http://schemas.microsoft.com/office/drawing/2014/main" id="{164FBC98-B643-8748-8140-E6D06B7568F2}"/>
              </a:ext>
            </a:extLst>
          </p:cNvPr>
          <p:cNvPicPr>
            <a:picLocks noChangeAspect="1"/>
          </p:cNvPicPr>
          <p:nvPr/>
        </p:nvPicPr>
        <p:blipFill>
          <a:blip r:embed="rId3"/>
          <a:stretch>
            <a:fillRect/>
          </a:stretch>
        </p:blipFill>
        <p:spPr>
          <a:xfrm>
            <a:off x="1114597" y="3931065"/>
            <a:ext cx="8944037" cy="1769454"/>
          </a:xfrm>
          <a:prstGeom prst="rect">
            <a:avLst/>
          </a:prstGeom>
        </p:spPr>
      </p:pic>
    </p:spTree>
    <p:extLst>
      <p:ext uri="{BB962C8B-B14F-4D97-AF65-F5344CB8AC3E}">
        <p14:creationId xmlns:p14="http://schemas.microsoft.com/office/powerpoint/2010/main" val="27178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er (computing) - Wikipedia">
            <a:extLst>
              <a:ext uri="{FF2B5EF4-FFF2-40B4-BE49-F238E27FC236}">
                <a16:creationId xmlns:a16="http://schemas.microsoft.com/office/drawing/2014/main" id="{8142121C-3ABA-8841-8613-051ECBC83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185" y="2640124"/>
            <a:ext cx="484936" cy="587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rver Icon Vector Sign and Symbol Isolated on White Background Stock  Vector - Illustration of dashboard, symbol: 133761922">
            <a:extLst>
              <a:ext uri="{FF2B5EF4-FFF2-40B4-BE49-F238E27FC236}">
                <a16:creationId xmlns:a16="http://schemas.microsoft.com/office/drawing/2014/main" id="{BD3BA36A-D52A-CB44-BCDB-DAE993174C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76404" y="2546405"/>
            <a:ext cx="774718" cy="7747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rver Icon Vector Sign and Symbol Isolated on White Background Stock  Vector - Illustration of dashboard, symbol: 133761922">
            <a:extLst>
              <a:ext uri="{FF2B5EF4-FFF2-40B4-BE49-F238E27FC236}">
                <a16:creationId xmlns:a16="http://schemas.microsoft.com/office/drawing/2014/main" id="{747EFAD8-5FA2-9F47-85AA-F99D3BE3A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67" y="2528960"/>
            <a:ext cx="774718" cy="77471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5A20EBD-ABCE-4D4C-89D0-09BC0A9EBCF4}"/>
              </a:ext>
            </a:extLst>
          </p:cNvPr>
          <p:cNvSpPr>
            <a:spLocks noGrp="1"/>
          </p:cNvSpPr>
          <p:nvPr>
            <p:ph type="title"/>
          </p:nvPr>
        </p:nvSpPr>
        <p:spPr>
          <a:xfrm>
            <a:off x="0" y="-123055"/>
            <a:ext cx="10515600" cy="1053771"/>
          </a:xfrm>
        </p:spPr>
        <p:txBody>
          <a:bodyPr>
            <a:normAutofit fontScale="90000"/>
          </a:bodyPr>
          <a:lstStyle/>
          <a:p>
            <a:r>
              <a:rPr lang="en-US" dirty="0"/>
              <a:t>Protocol Analysis in Workrooms and </a:t>
            </a:r>
            <a:r>
              <a:rPr lang="en-US" dirty="0" err="1"/>
              <a:t>AltspaceVR</a:t>
            </a:r>
            <a:endParaRPr lang="en-US" dirty="0"/>
          </a:p>
        </p:txBody>
      </p:sp>
      <p:sp>
        <p:nvSpPr>
          <p:cNvPr id="9" name="TextBox 8">
            <a:extLst>
              <a:ext uri="{FF2B5EF4-FFF2-40B4-BE49-F238E27FC236}">
                <a16:creationId xmlns:a16="http://schemas.microsoft.com/office/drawing/2014/main" id="{41F7CB3C-BCD5-2D4D-97FC-941F9C669980}"/>
              </a:ext>
            </a:extLst>
          </p:cNvPr>
          <p:cNvSpPr txBox="1"/>
          <p:nvPr/>
        </p:nvSpPr>
        <p:spPr>
          <a:xfrm>
            <a:off x="42888" y="547780"/>
            <a:ext cx="8818180"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Workrooms: two servers. One for virtual content (VC flow) and another for multimedia content (MM flow).</a:t>
            </a:r>
          </a:p>
          <a:p>
            <a:pPr marL="285750" indent="-285750">
              <a:buFont typeface="Arial" panose="020B0604020202020204" pitchFamily="34" charset="0"/>
              <a:buChar char="•"/>
            </a:pPr>
            <a:r>
              <a:rPr lang="en-US" sz="2400" dirty="0" err="1"/>
              <a:t>AltspaceVR</a:t>
            </a:r>
            <a:r>
              <a:rPr lang="en-US" sz="2400" dirty="0"/>
              <a:t>: two servers. One for virtual content and another for user-related content.</a:t>
            </a:r>
          </a:p>
        </p:txBody>
      </p:sp>
      <p:cxnSp>
        <p:nvCxnSpPr>
          <p:cNvPr id="5" name="Straight Arrow Connector 4">
            <a:extLst>
              <a:ext uri="{FF2B5EF4-FFF2-40B4-BE49-F238E27FC236}">
                <a16:creationId xmlns:a16="http://schemas.microsoft.com/office/drawing/2014/main" id="{90B5E073-C183-2B4C-98B8-B1DA945E277B}"/>
              </a:ext>
            </a:extLst>
          </p:cNvPr>
          <p:cNvCxnSpPr>
            <a:cxnSpLocks/>
            <a:stCxn id="1026" idx="2"/>
          </p:cNvCxnSpPr>
          <p:nvPr/>
        </p:nvCxnSpPr>
        <p:spPr>
          <a:xfrm>
            <a:off x="1873653" y="3227405"/>
            <a:ext cx="0" cy="3074541"/>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pic>
        <p:nvPicPr>
          <p:cNvPr id="15" name="Picture 2" descr="User (computing) - Wikipedia">
            <a:extLst>
              <a:ext uri="{FF2B5EF4-FFF2-40B4-BE49-F238E27FC236}">
                <a16:creationId xmlns:a16="http://schemas.microsoft.com/office/drawing/2014/main" id="{2C117409-B560-D244-9AFD-D597621B9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479" y="2640123"/>
            <a:ext cx="484936" cy="587281"/>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74EF9BB4-86B8-954E-8CAA-9CEA349550CC}"/>
              </a:ext>
            </a:extLst>
          </p:cNvPr>
          <p:cNvSpPr/>
          <p:nvPr/>
        </p:nvSpPr>
        <p:spPr>
          <a:xfrm>
            <a:off x="208982" y="3310647"/>
            <a:ext cx="1556284" cy="72275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PC Users do not exchange virtual content with Server I</a:t>
            </a:r>
          </a:p>
        </p:txBody>
      </p:sp>
      <p:sp>
        <p:nvSpPr>
          <p:cNvPr id="16" name="TextBox 15">
            <a:extLst>
              <a:ext uri="{FF2B5EF4-FFF2-40B4-BE49-F238E27FC236}">
                <a16:creationId xmlns:a16="http://schemas.microsoft.com/office/drawing/2014/main" id="{BB39BB35-7BD2-874E-9D48-F290495CED1E}"/>
              </a:ext>
            </a:extLst>
          </p:cNvPr>
          <p:cNvSpPr txBox="1"/>
          <p:nvPr/>
        </p:nvSpPr>
        <p:spPr>
          <a:xfrm>
            <a:off x="1578540" y="2066220"/>
            <a:ext cx="590226" cy="553998"/>
          </a:xfrm>
          <a:prstGeom prst="rect">
            <a:avLst/>
          </a:prstGeom>
          <a:noFill/>
        </p:spPr>
        <p:txBody>
          <a:bodyPr wrap="none" rtlCol="0">
            <a:spAutoFit/>
          </a:bodyPr>
          <a:lstStyle/>
          <a:p>
            <a:pPr algn="ctr"/>
            <a:r>
              <a:rPr lang="en-US" sz="1500" dirty="0"/>
              <a:t>PC</a:t>
            </a:r>
          </a:p>
          <a:p>
            <a:pPr algn="ctr"/>
            <a:r>
              <a:rPr lang="en-US" sz="1500" dirty="0"/>
              <a:t> User</a:t>
            </a:r>
          </a:p>
        </p:txBody>
      </p:sp>
      <p:sp>
        <p:nvSpPr>
          <p:cNvPr id="22" name="TextBox 21">
            <a:extLst>
              <a:ext uri="{FF2B5EF4-FFF2-40B4-BE49-F238E27FC236}">
                <a16:creationId xmlns:a16="http://schemas.microsoft.com/office/drawing/2014/main" id="{D220FB13-684B-9646-B0C4-FBE9711AEC9D}"/>
              </a:ext>
            </a:extLst>
          </p:cNvPr>
          <p:cNvSpPr txBox="1"/>
          <p:nvPr/>
        </p:nvSpPr>
        <p:spPr>
          <a:xfrm>
            <a:off x="3973023" y="2096601"/>
            <a:ext cx="828047" cy="553998"/>
          </a:xfrm>
          <a:prstGeom prst="rect">
            <a:avLst/>
          </a:prstGeom>
          <a:noFill/>
        </p:spPr>
        <p:txBody>
          <a:bodyPr wrap="none" rtlCol="0">
            <a:spAutoFit/>
          </a:bodyPr>
          <a:lstStyle/>
          <a:p>
            <a:pPr algn="ctr"/>
            <a:r>
              <a:rPr lang="en-US" sz="1500" dirty="0"/>
              <a:t>Headset</a:t>
            </a:r>
          </a:p>
          <a:p>
            <a:pPr algn="ctr"/>
            <a:r>
              <a:rPr lang="en-US" sz="1500" dirty="0"/>
              <a:t> User</a:t>
            </a:r>
          </a:p>
        </p:txBody>
      </p:sp>
      <p:sp>
        <p:nvSpPr>
          <p:cNvPr id="23" name="TextBox 22">
            <a:extLst>
              <a:ext uri="{FF2B5EF4-FFF2-40B4-BE49-F238E27FC236}">
                <a16:creationId xmlns:a16="http://schemas.microsoft.com/office/drawing/2014/main" id="{92D5F90F-441C-614E-8164-5A563FBDF9A3}"/>
              </a:ext>
            </a:extLst>
          </p:cNvPr>
          <p:cNvSpPr txBox="1"/>
          <p:nvPr/>
        </p:nvSpPr>
        <p:spPr>
          <a:xfrm>
            <a:off x="2298731" y="2229727"/>
            <a:ext cx="777713" cy="323165"/>
          </a:xfrm>
          <a:prstGeom prst="rect">
            <a:avLst/>
          </a:prstGeom>
          <a:noFill/>
        </p:spPr>
        <p:txBody>
          <a:bodyPr wrap="none" rtlCol="0">
            <a:spAutoFit/>
          </a:bodyPr>
          <a:lstStyle/>
          <a:p>
            <a:pPr algn="ctr"/>
            <a:r>
              <a:rPr lang="en-US" sz="1500" dirty="0"/>
              <a:t>Server I</a:t>
            </a:r>
          </a:p>
        </p:txBody>
      </p:sp>
      <p:sp>
        <p:nvSpPr>
          <p:cNvPr id="24" name="TextBox 23">
            <a:extLst>
              <a:ext uri="{FF2B5EF4-FFF2-40B4-BE49-F238E27FC236}">
                <a16:creationId xmlns:a16="http://schemas.microsoft.com/office/drawing/2014/main" id="{F93FF81D-0C98-F44F-82FE-270B8D25F72F}"/>
              </a:ext>
            </a:extLst>
          </p:cNvPr>
          <p:cNvSpPr txBox="1"/>
          <p:nvPr/>
        </p:nvSpPr>
        <p:spPr>
          <a:xfrm>
            <a:off x="3110343" y="2244117"/>
            <a:ext cx="825803" cy="323165"/>
          </a:xfrm>
          <a:prstGeom prst="rect">
            <a:avLst/>
          </a:prstGeom>
          <a:noFill/>
        </p:spPr>
        <p:txBody>
          <a:bodyPr wrap="none" rtlCol="0">
            <a:spAutoFit/>
          </a:bodyPr>
          <a:lstStyle/>
          <a:p>
            <a:pPr algn="ctr"/>
            <a:r>
              <a:rPr lang="en-US" sz="1500" dirty="0"/>
              <a:t>Server II</a:t>
            </a:r>
          </a:p>
        </p:txBody>
      </p:sp>
      <p:cxnSp>
        <p:nvCxnSpPr>
          <p:cNvPr id="25" name="Straight Arrow Connector 24">
            <a:extLst>
              <a:ext uri="{FF2B5EF4-FFF2-40B4-BE49-F238E27FC236}">
                <a16:creationId xmlns:a16="http://schemas.microsoft.com/office/drawing/2014/main" id="{FFB7F873-337A-A14F-8CE8-0C5925062AD0}"/>
              </a:ext>
            </a:extLst>
          </p:cNvPr>
          <p:cNvCxnSpPr>
            <a:cxnSpLocks/>
          </p:cNvCxnSpPr>
          <p:nvPr/>
        </p:nvCxnSpPr>
        <p:spPr>
          <a:xfrm>
            <a:off x="2663763" y="3259218"/>
            <a:ext cx="0" cy="3039079"/>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03804E6A-835F-7F4D-B6BF-BE31FBAB6638}"/>
              </a:ext>
            </a:extLst>
          </p:cNvPr>
          <p:cNvCxnSpPr>
            <a:cxnSpLocks/>
          </p:cNvCxnSpPr>
          <p:nvPr/>
        </p:nvCxnSpPr>
        <p:spPr>
          <a:xfrm>
            <a:off x="3514726" y="3259218"/>
            <a:ext cx="13399" cy="311545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BE0966B3-4E1B-DC4F-BD57-37377D2A40FA}"/>
              </a:ext>
            </a:extLst>
          </p:cNvPr>
          <p:cNvCxnSpPr>
            <a:cxnSpLocks/>
          </p:cNvCxnSpPr>
          <p:nvPr/>
        </p:nvCxnSpPr>
        <p:spPr>
          <a:xfrm>
            <a:off x="4375947" y="3259218"/>
            <a:ext cx="11099" cy="3042728"/>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42360FA-5395-4E46-B025-0665DB63CA57}"/>
              </a:ext>
            </a:extLst>
          </p:cNvPr>
          <p:cNvCxnSpPr>
            <a:cxnSpLocks/>
          </p:cNvCxnSpPr>
          <p:nvPr/>
        </p:nvCxnSpPr>
        <p:spPr>
          <a:xfrm flipH="1">
            <a:off x="2663763" y="3328546"/>
            <a:ext cx="1717733" cy="528373"/>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D13ED44-8DB6-A643-9C72-D07A0415D46D}"/>
              </a:ext>
            </a:extLst>
          </p:cNvPr>
          <p:cNvCxnSpPr>
            <a:cxnSpLocks/>
          </p:cNvCxnSpPr>
          <p:nvPr/>
        </p:nvCxnSpPr>
        <p:spPr>
          <a:xfrm>
            <a:off x="2687587" y="3864645"/>
            <a:ext cx="1686453" cy="453238"/>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1581F4A-F65A-8C49-B671-97F7BDF2618F}"/>
              </a:ext>
            </a:extLst>
          </p:cNvPr>
          <p:cNvCxnSpPr>
            <a:cxnSpLocks/>
          </p:cNvCxnSpPr>
          <p:nvPr/>
        </p:nvCxnSpPr>
        <p:spPr>
          <a:xfrm flipH="1">
            <a:off x="3514726" y="4354942"/>
            <a:ext cx="827140" cy="388561"/>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D1A86F6-FE93-7D42-AE0B-BA628D7E7794}"/>
              </a:ext>
            </a:extLst>
          </p:cNvPr>
          <p:cNvCxnSpPr>
            <a:cxnSpLocks/>
          </p:cNvCxnSpPr>
          <p:nvPr/>
        </p:nvCxnSpPr>
        <p:spPr>
          <a:xfrm>
            <a:off x="3537316" y="4743503"/>
            <a:ext cx="849730" cy="517233"/>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F0E80AF-9CCF-5049-9C1B-226048FFD02E}"/>
              </a:ext>
            </a:extLst>
          </p:cNvPr>
          <p:cNvCxnSpPr>
            <a:cxnSpLocks/>
          </p:cNvCxnSpPr>
          <p:nvPr/>
        </p:nvCxnSpPr>
        <p:spPr>
          <a:xfrm>
            <a:off x="1896243" y="4328359"/>
            <a:ext cx="1641073" cy="423572"/>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0A56596-0DA2-0340-8431-8A94F845707F}"/>
              </a:ext>
            </a:extLst>
          </p:cNvPr>
          <p:cNvCxnSpPr>
            <a:cxnSpLocks/>
          </p:cNvCxnSpPr>
          <p:nvPr/>
        </p:nvCxnSpPr>
        <p:spPr>
          <a:xfrm flipH="1">
            <a:off x="1873653" y="4759657"/>
            <a:ext cx="1641073" cy="501079"/>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0BD4F41-45B8-9247-972B-30CF2D8E9036}"/>
              </a:ext>
            </a:extLst>
          </p:cNvPr>
          <p:cNvCxnSpPr>
            <a:cxnSpLocks/>
          </p:cNvCxnSpPr>
          <p:nvPr/>
        </p:nvCxnSpPr>
        <p:spPr>
          <a:xfrm flipH="1">
            <a:off x="3505535" y="5268462"/>
            <a:ext cx="868505" cy="380835"/>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062D3D2-630D-1F42-99A6-DE39B2205340}"/>
              </a:ext>
            </a:extLst>
          </p:cNvPr>
          <p:cNvCxnSpPr>
            <a:cxnSpLocks/>
          </p:cNvCxnSpPr>
          <p:nvPr/>
        </p:nvCxnSpPr>
        <p:spPr>
          <a:xfrm>
            <a:off x="3528125" y="5649297"/>
            <a:ext cx="849730" cy="517233"/>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1E004DD-2493-5248-AA0B-AE51D8C2B908}"/>
              </a:ext>
            </a:extLst>
          </p:cNvPr>
          <p:cNvCxnSpPr>
            <a:cxnSpLocks/>
          </p:cNvCxnSpPr>
          <p:nvPr/>
        </p:nvCxnSpPr>
        <p:spPr>
          <a:xfrm>
            <a:off x="1887052" y="5234153"/>
            <a:ext cx="1641073" cy="423572"/>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19DF5B-393E-3B46-98AC-1928707E9A55}"/>
              </a:ext>
            </a:extLst>
          </p:cNvPr>
          <p:cNvCxnSpPr>
            <a:cxnSpLocks/>
          </p:cNvCxnSpPr>
          <p:nvPr/>
        </p:nvCxnSpPr>
        <p:spPr>
          <a:xfrm flipH="1">
            <a:off x="1864462" y="5665451"/>
            <a:ext cx="1641073" cy="501079"/>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2" descr="User (computing) - Wikipedia">
            <a:extLst>
              <a:ext uri="{FF2B5EF4-FFF2-40B4-BE49-F238E27FC236}">
                <a16:creationId xmlns:a16="http://schemas.microsoft.com/office/drawing/2014/main" id="{5D5B59A9-510C-7B4B-99F2-DD9E475B6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2244" y="2636475"/>
            <a:ext cx="484936" cy="58728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Server Icon Vector Sign and Symbol Isolated on White Background Stock  Vector - Illustration of dashboard, symbol: 133761922">
            <a:extLst>
              <a:ext uri="{FF2B5EF4-FFF2-40B4-BE49-F238E27FC236}">
                <a16:creationId xmlns:a16="http://schemas.microsoft.com/office/drawing/2014/main" id="{27F5232F-33F4-5541-860A-3C828FD8E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463" y="2542756"/>
            <a:ext cx="774718" cy="7747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Server Icon Vector Sign and Symbol Isolated on White Background Stock  Vector - Illustration of dashboard, symbol: 133761922">
            <a:extLst>
              <a:ext uri="{FF2B5EF4-FFF2-40B4-BE49-F238E27FC236}">
                <a16:creationId xmlns:a16="http://schemas.microsoft.com/office/drawing/2014/main" id="{79D8C18B-00C9-974A-9DCA-A2F5E5B23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426" y="2525311"/>
            <a:ext cx="774718" cy="77471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1D82D0CC-C5EE-5F4C-B7D4-63F1306D7F61}"/>
              </a:ext>
            </a:extLst>
          </p:cNvPr>
          <p:cNvCxnSpPr>
            <a:cxnSpLocks/>
            <a:stCxn id="54" idx="2"/>
          </p:cNvCxnSpPr>
          <p:nvPr/>
        </p:nvCxnSpPr>
        <p:spPr>
          <a:xfrm>
            <a:off x="7104712" y="3223756"/>
            <a:ext cx="0" cy="3074541"/>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pic>
        <p:nvPicPr>
          <p:cNvPr id="58" name="Picture 2" descr="User (computing) - Wikipedia">
            <a:extLst>
              <a:ext uri="{FF2B5EF4-FFF2-40B4-BE49-F238E27FC236}">
                <a16:creationId xmlns:a16="http://schemas.microsoft.com/office/drawing/2014/main" id="{B3A6595A-AAFC-A543-BF69-2CC6E0F59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538" y="2636474"/>
            <a:ext cx="484936" cy="58728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B73EB34-79B9-E24F-98D0-1FC26AB1BBDF}"/>
              </a:ext>
            </a:extLst>
          </p:cNvPr>
          <p:cNvSpPr txBox="1"/>
          <p:nvPr/>
        </p:nvSpPr>
        <p:spPr>
          <a:xfrm>
            <a:off x="6809599" y="2062571"/>
            <a:ext cx="590226" cy="553998"/>
          </a:xfrm>
          <a:prstGeom prst="rect">
            <a:avLst/>
          </a:prstGeom>
          <a:noFill/>
        </p:spPr>
        <p:txBody>
          <a:bodyPr wrap="none" rtlCol="0">
            <a:spAutoFit/>
          </a:bodyPr>
          <a:lstStyle/>
          <a:p>
            <a:pPr algn="ctr"/>
            <a:r>
              <a:rPr lang="en-US" sz="1500" dirty="0"/>
              <a:t>PC</a:t>
            </a:r>
          </a:p>
          <a:p>
            <a:pPr algn="ctr"/>
            <a:r>
              <a:rPr lang="en-US" sz="1500" dirty="0"/>
              <a:t> User</a:t>
            </a:r>
          </a:p>
        </p:txBody>
      </p:sp>
      <p:sp>
        <p:nvSpPr>
          <p:cNvPr id="60" name="TextBox 59">
            <a:extLst>
              <a:ext uri="{FF2B5EF4-FFF2-40B4-BE49-F238E27FC236}">
                <a16:creationId xmlns:a16="http://schemas.microsoft.com/office/drawing/2014/main" id="{C9299F3C-37A1-5D48-A809-F8496B0AF750}"/>
              </a:ext>
            </a:extLst>
          </p:cNvPr>
          <p:cNvSpPr txBox="1"/>
          <p:nvPr/>
        </p:nvSpPr>
        <p:spPr>
          <a:xfrm>
            <a:off x="9204082" y="2092952"/>
            <a:ext cx="828047" cy="553998"/>
          </a:xfrm>
          <a:prstGeom prst="rect">
            <a:avLst/>
          </a:prstGeom>
          <a:noFill/>
        </p:spPr>
        <p:txBody>
          <a:bodyPr wrap="none" rtlCol="0">
            <a:spAutoFit/>
          </a:bodyPr>
          <a:lstStyle/>
          <a:p>
            <a:pPr algn="ctr"/>
            <a:r>
              <a:rPr lang="en-US" sz="1500" dirty="0"/>
              <a:t>Headset</a:t>
            </a:r>
          </a:p>
          <a:p>
            <a:pPr algn="ctr"/>
            <a:r>
              <a:rPr lang="en-US" sz="1500" dirty="0"/>
              <a:t> User</a:t>
            </a:r>
          </a:p>
        </p:txBody>
      </p:sp>
      <p:sp>
        <p:nvSpPr>
          <p:cNvPr id="61" name="TextBox 60">
            <a:extLst>
              <a:ext uri="{FF2B5EF4-FFF2-40B4-BE49-F238E27FC236}">
                <a16:creationId xmlns:a16="http://schemas.microsoft.com/office/drawing/2014/main" id="{6FD43104-89C5-0540-9E91-DA0CD53670B8}"/>
              </a:ext>
            </a:extLst>
          </p:cNvPr>
          <p:cNvSpPr txBox="1"/>
          <p:nvPr/>
        </p:nvSpPr>
        <p:spPr>
          <a:xfrm>
            <a:off x="7529790" y="2226078"/>
            <a:ext cx="777713" cy="323165"/>
          </a:xfrm>
          <a:prstGeom prst="rect">
            <a:avLst/>
          </a:prstGeom>
          <a:noFill/>
        </p:spPr>
        <p:txBody>
          <a:bodyPr wrap="none" rtlCol="0">
            <a:spAutoFit/>
          </a:bodyPr>
          <a:lstStyle/>
          <a:p>
            <a:pPr algn="ctr"/>
            <a:r>
              <a:rPr lang="en-US" sz="1500" dirty="0"/>
              <a:t>Server I</a:t>
            </a:r>
          </a:p>
        </p:txBody>
      </p:sp>
      <p:sp>
        <p:nvSpPr>
          <p:cNvPr id="62" name="TextBox 61">
            <a:extLst>
              <a:ext uri="{FF2B5EF4-FFF2-40B4-BE49-F238E27FC236}">
                <a16:creationId xmlns:a16="http://schemas.microsoft.com/office/drawing/2014/main" id="{F95BF433-CD14-9148-AA91-31B51D824605}"/>
              </a:ext>
            </a:extLst>
          </p:cNvPr>
          <p:cNvSpPr txBox="1"/>
          <p:nvPr/>
        </p:nvSpPr>
        <p:spPr>
          <a:xfrm>
            <a:off x="8341402" y="2240468"/>
            <a:ext cx="825803" cy="323165"/>
          </a:xfrm>
          <a:prstGeom prst="rect">
            <a:avLst/>
          </a:prstGeom>
          <a:noFill/>
        </p:spPr>
        <p:txBody>
          <a:bodyPr wrap="none" rtlCol="0">
            <a:spAutoFit/>
          </a:bodyPr>
          <a:lstStyle/>
          <a:p>
            <a:pPr algn="ctr"/>
            <a:r>
              <a:rPr lang="en-US" sz="1500" dirty="0"/>
              <a:t>Server II</a:t>
            </a:r>
          </a:p>
        </p:txBody>
      </p:sp>
      <p:cxnSp>
        <p:nvCxnSpPr>
          <p:cNvPr id="63" name="Straight Arrow Connector 62">
            <a:extLst>
              <a:ext uri="{FF2B5EF4-FFF2-40B4-BE49-F238E27FC236}">
                <a16:creationId xmlns:a16="http://schemas.microsoft.com/office/drawing/2014/main" id="{D88B056C-3C2E-C14D-B31F-74E517BD4718}"/>
              </a:ext>
            </a:extLst>
          </p:cNvPr>
          <p:cNvCxnSpPr>
            <a:cxnSpLocks/>
          </p:cNvCxnSpPr>
          <p:nvPr/>
        </p:nvCxnSpPr>
        <p:spPr>
          <a:xfrm>
            <a:off x="7894822" y="3255569"/>
            <a:ext cx="6979" cy="3042728"/>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832FADBF-D4E4-6F44-A59B-83BC7F3F8ADB}"/>
              </a:ext>
            </a:extLst>
          </p:cNvPr>
          <p:cNvCxnSpPr>
            <a:cxnSpLocks/>
          </p:cNvCxnSpPr>
          <p:nvPr/>
        </p:nvCxnSpPr>
        <p:spPr>
          <a:xfrm>
            <a:off x="8745785" y="3255569"/>
            <a:ext cx="0" cy="3042728"/>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D9C75B60-B0F1-C141-AE70-A17BB882065D}"/>
              </a:ext>
            </a:extLst>
          </p:cNvPr>
          <p:cNvCxnSpPr>
            <a:cxnSpLocks/>
          </p:cNvCxnSpPr>
          <p:nvPr/>
        </p:nvCxnSpPr>
        <p:spPr>
          <a:xfrm>
            <a:off x="9607006" y="3255569"/>
            <a:ext cx="11099" cy="3042728"/>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8DBB2BD1-0FD5-C645-9556-A3DA76DEEA59}"/>
              </a:ext>
            </a:extLst>
          </p:cNvPr>
          <p:cNvCxnSpPr>
            <a:cxnSpLocks/>
          </p:cNvCxnSpPr>
          <p:nvPr/>
        </p:nvCxnSpPr>
        <p:spPr>
          <a:xfrm flipH="1">
            <a:off x="7861878" y="3439116"/>
            <a:ext cx="1750677" cy="400853"/>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3F15614-077B-2A44-BB05-68D3389DBC91}"/>
              </a:ext>
            </a:extLst>
          </p:cNvPr>
          <p:cNvCxnSpPr>
            <a:cxnSpLocks/>
          </p:cNvCxnSpPr>
          <p:nvPr/>
        </p:nvCxnSpPr>
        <p:spPr>
          <a:xfrm>
            <a:off x="7901801" y="3867707"/>
            <a:ext cx="1720514" cy="741469"/>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69EE664-A43D-4E42-9419-19C394D1140E}"/>
              </a:ext>
            </a:extLst>
          </p:cNvPr>
          <p:cNvCxnSpPr>
            <a:cxnSpLocks/>
          </p:cNvCxnSpPr>
          <p:nvPr/>
        </p:nvCxnSpPr>
        <p:spPr>
          <a:xfrm>
            <a:off x="7091314" y="3392494"/>
            <a:ext cx="833934" cy="467487"/>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C5FA5EE-8BA7-574D-A827-2E84E63D8ACD}"/>
              </a:ext>
            </a:extLst>
          </p:cNvPr>
          <p:cNvCxnSpPr>
            <a:cxnSpLocks/>
          </p:cNvCxnSpPr>
          <p:nvPr/>
        </p:nvCxnSpPr>
        <p:spPr>
          <a:xfrm flipH="1">
            <a:off x="7075568" y="3843832"/>
            <a:ext cx="840489" cy="722475"/>
          </a:xfrm>
          <a:prstGeom prst="straightConnector1">
            <a:avLst/>
          </a:prstGeom>
          <a:ln w="158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15CE20-C5B9-C54A-94C0-5A7140AA642E}"/>
              </a:ext>
            </a:extLst>
          </p:cNvPr>
          <p:cNvCxnSpPr>
            <a:cxnSpLocks/>
          </p:cNvCxnSpPr>
          <p:nvPr/>
        </p:nvCxnSpPr>
        <p:spPr>
          <a:xfrm flipH="1">
            <a:off x="8736594" y="4616902"/>
            <a:ext cx="870412" cy="590509"/>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AE1B640-FC86-544A-B61F-8A33111DEB26}"/>
              </a:ext>
            </a:extLst>
          </p:cNvPr>
          <p:cNvCxnSpPr>
            <a:cxnSpLocks/>
          </p:cNvCxnSpPr>
          <p:nvPr/>
        </p:nvCxnSpPr>
        <p:spPr>
          <a:xfrm>
            <a:off x="8760673" y="5180204"/>
            <a:ext cx="848241" cy="982677"/>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CC4F5DE-659C-9745-9C27-2A274C99CDDA}"/>
              </a:ext>
            </a:extLst>
          </p:cNvPr>
          <p:cNvCxnSpPr>
            <a:cxnSpLocks/>
          </p:cNvCxnSpPr>
          <p:nvPr/>
        </p:nvCxnSpPr>
        <p:spPr>
          <a:xfrm>
            <a:off x="7075568" y="4549222"/>
            <a:ext cx="1685105" cy="645187"/>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C06B69E-7E8C-9F42-8EA6-90C8BDBB892A}"/>
              </a:ext>
            </a:extLst>
          </p:cNvPr>
          <p:cNvCxnSpPr>
            <a:cxnSpLocks/>
          </p:cNvCxnSpPr>
          <p:nvPr/>
        </p:nvCxnSpPr>
        <p:spPr>
          <a:xfrm flipH="1">
            <a:off x="7095521" y="5180204"/>
            <a:ext cx="1694962" cy="982677"/>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 name="Rounded Rectangle 75">
            <a:extLst>
              <a:ext uri="{FF2B5EF4-FFF2-40B4-BE49-F238E27FC236}">
                <a16:creationId xmlns:a16="http://schemas.microsoft.com/office/drawing/2014/main" id="{1E0F10AC-FFCF-2845-92C9-E9645BA15E44}"/>
              </a:ext>
            </a:extLst>
          </p:cNvPr>
          <p:cNvSpPr/>
          <p:nvPr/>
        </p:nvSpPr>
        <p:spPr>
          <a:xfrm>
            <a:off x="4510240" y="3321123"/>
            <a:ext cx="1909448" cy="78465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Stage I for headset users: Server I loads background and keeps exchanging virtual content via UDP.</a:t>
            </a:r>
          </a:p>
        </p:txBody>
      </p:sp>
      <p:sp>
        <p:nvSpPr>
          <p:cNvPr id="78" name="Rounded Rectangle 77">
            <a:extLst>
              <a:ext uri="{FF2B5EF4-FFF2-40B4-BE49-F238E27FC236}">
                <a16:creationId xmlns:a16="http://schemas.microsoft.com/office/drawing/2014/main" id="{3E8D6DBE-A88F-7C42-A4E0-D61DCB408DBC}"/>
              </a:ext>
            </a:extLst>
          </p:cNvPr>
          <p:cNvSpPr/>
          <p:nvPr/>
        </p:nvSpPr>
        <p:spPr>
          <a:xfrm>
            <a:off x="85718" y="4234070"/>
            <a:ext cx="1677803" cy="92398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Stage II for browser users: Users set up a connection with Server II via TCP, DTLS (over UDP), and STUN.</a:t>
            </a:r>
          </a:p>
        </p:txBody>
      </p:sp>
      <p:sp>
        <p:nvSpPr>
          <p:cNvPr id="79" name="Rounded Rectangle 78">
            <a:extLst>
              <a:ext uri="{FF2B5EF4-FFF2-40B4-BE49-F238E27FC236}">
                <a16:creationId xmlns:a16="http://schemas.microsoft.com/office/drawing/2014/main" id="{4023E666-7F19-C143-9B95-12F1AF986C08}"/>
              </a:ext>
            </a:extLst>
          </p:cNvPr>
          <p:cNvSpPr/>
          <p:nvPr/>
        </p:nvSpPr>
        <p:spPr>
          <a:xfrm>
            <a:off x="4541372" y="4269343"/>
            <a:ext cx="1909447" cy="94422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Stage II for headset users: Users set up a connection with Server II via TLS  (over TCP) and STUN.</a:t>
            </a:r>
          </a:p>
        </p:txBody>
      </p:sp>
      <p:sp>
        <p:nvSpPr>
          <p:cNvPr id="80" name="Rounded Rectangle 79">
            <a:extLst>
              <a:ext uri="{FF2B5EF4-FFF2-40B4-BE49-F238E27FC236}">
                <a16:creationId xmlns:a16="http://schemas.microsoft.com/office/drawing/2014/main" id="{E0836EBF-E552-AC47-A6CF-D3A748D09F0C}"/>
              </a:ext>
            </a:extLst>
          </p:cNvPr>
          <p:cNvSpPr/>
          <p:nvPr/>
        </p:nvSpPr>
        <p:spPr>
          <a:xfrm>
            <a:off x="4547775" y="5287323"/>
            <a:ext cx="1905178" cy="101480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Stage III for browser and headset users: Users keep exchanging multimedia content with Server II via RTP and RTCP.</a:t>
            </a:r>
          </a:p>
        </p:txBody>
      </p:sp>
      <p:sp>
        <p:nvSpPr>
          <p:cNvPr id="81" name="TextBox 80">
            <a:extLst>
              <a:ext uri="{FF2B5EF4-FFF2-40B4-BE49-F238E27FC236}">
                <a16:creationId xmlns:a16="http://schemas.microsoft.com/office/drawing/2014/main" id="{E21D320C-0343-A249-8833-CB43C033BB02}"/>
              </a:ext>
            </a:extLst>
          </p:cNvPr>
          <p:cNvSpPr txBox="1"/>
          <p:nvPr/>
        </p:nvSpPr>
        <p:spPr>
          <a:xfrm>
            <a:off x="3878187" y="3611929"/>
            <a:ext cx="526106" cy="323165"/>
          </a:xfrm>
          <a:prstGeom prst="rect">
            <a:avLst/>
          </a:prstGeom>
          <a:noFill/>
        </p:spPr>
        <p:txBody>
          <a:bodyPr wrap="none" rtlCol="0">
            <a:spAutoFit/>
          </a:bodyPr>
          <a:lstStyle/>
          <a:p>
            <a:r>
              <a:rPr lang="en-US" sz="1500" dirty="0"/>
              <a:t>UDP</a:t>
            </a:r>
          </a:p>
        </p:txBody>
      </p:sp>
      <p:sp>
        <p:nvSpPr>
          <p:cNvPr id="84" name="TextBox 83">
            <a:extLst>
              <a:ext uri="{FF2B5EF4-FFF2-40B4-BE49-F238E27FC236}">
                <a16:creationId xmlns:a16="http://schemas.microsoft.com/office/drawing/2014/main" id="{5F59472A-9CA6-2E4A-80F7-BC7A67A29135}"/>
              </a:ext>
            </a:extLst>
          </p:cNvPr>
          <p:cNvSpPr txBox="1"/>
          <p:nvPr/>
        </p:nvSpPr>
        <p:spPr>
          <a:xfrm>
            <a:off x="3840657" y="4493087"/>
            <a:ext cx="611321" cy="553998"/>
          </a:xfrm>
          <a:prstGeom prst="rect">
            <a:avLst/>
          </a:prstGeom>
          <a:noFill/>
        </p:spPr>
        <p:txBody>
          <a:bodyPr wrap="none" rtlCol="0">
            <a:spAutoFit/>
          </a:bodyPr>
          <a:lstStyle/>
          <a:p>
            <a:pPr algn="ctr"/>
            <a:r>
              <a:rPr lang="en-US" sz="1500" dirty="0"/>
              <a:t>TLS</a:t>
            </a:r>
          </a:p>
          <a:p>
            <a:pPr algn="ctr"/>
            <a:r>
              <a:rPr lang="en-US" sz="1500" dirty="0"/>
              <a:t>STUN</a:t>
            </a:r>
          </a:p>
        </p:txBody>
      </p:sp>
      <p:sp>
        <p:nvSpPr>
          <p:cNvPr id="85" name="TextBox 84">
            <a:extLst>
              <a:ext uri="{FF2B5EF4-FFF2-40B4-BE49-F238E27FC236}">
                <a16:creationId xmlns:a16="http://schemas.microsoft.com/office/drawing/2014/main" id="{66ABAC6D-F69E-FB4C-AF49-68C89D883572}"/>
              </a:ext>
            </a:extLst>
          </p:cNvPr>
          <p:cNvSpPr txBox="1"/>
          <p:nvPr/>
        </p:nvSpPr>
        <p:spPr>
          <a:xfrm>
            <a:off x="1843830" y="4388167"/>
            <a:ext cx="611321" cy="784830"/>
          </a:xfrm>
          <a:prstGeom prst="rect">
            <a:avLst/>
          </a:prstGeom>
          <a:noFill/>
        </p:spPr>
        <p:txBody>
          <a:bodyPr wrap="none" rtlCol="0">
            <a:spAutoFit/>
          </a:bodyPr>
          <a:lstStyle/>
          <a:p>
            <a:pPr algn="ctr"/>
            <a:r>
              <a:rPr lang="en-US" sz="1500" dirty="0"/>
              <a:t>TLS</a:t>
            </a:r>
          </a:p>
          <a:p>
            <a:pPr algn="ctr"/>
            <a:r>
              <a:rPr lang="en-US" sz="1500" dirty="0"/>
              <a:t>DTLS</a:t>
            </a:r>
          </a:p>
          <a:p>
            <a:pPr algn="ctr"/>
            <a:r>
              <a:rPr lang="en-US" sz="1500" dirty="0"/>
              <a:t>STUN</a:t>
            </a:r>
          </a:p>
        </p:txBody>
      </p:sp>
      <p:sp>
        <p:nvSpPr>
          <p:cNvPr id="86" name="TextBox 85">
            <a:extLst>
              <a:ext uri="{FF2B5EF4-FFF2-40B4-BE49-F238E27FC236}">
                <a16:creationId xmlns:a16="http://schemas.microsoft.com/office/drawing/2014/main" id="{61E6FA9C-B632-8C41-820D-23039C0A29F3}"/>
              </a:ext>
            </a:extLst>
          </p:cNvPr>
          <p:cNvSpPr txBox="1"/>
          <p:nvPr/>
        </p:nvSpPr>
        <p:spPr>
          <a:xfrm>
            <a:off x="3862279" y="5403241"/>
            <a:ext cx="577979" cy="553998"/>
          </a:xfrm>
          <a:prstGeom prst="rect">
            <a:avLst/>
          </a:prstGeom>
          <a:noFill/>
        </p:spPr>
        <p:txBody>
          <a:bodyPr wrap="none" rtlCol="0">
            <a:spAutoFit/>
          </a:bodyPr>
          <a:lstStyle/>
          <a:p>
            <a:pPr algn="ctr"/>
            <a:r>
              <a:rPr lang="en-US" sz="1500" dirty="0"/>
              <a:t>RTP</a:t>
            </a:r>
          </a:p>
          <a:p>
            <a:pPr algn="ctr"/>
            <a:r>
              <a:rPr lang="en-US" sz="1500" dirty="0"/>
              <a:t>RTCP</a:t>
            </a:r>
          </a:p>
        </p:txBody>
      </p:sp>
      <p:sp>
        <p:nvSpPr>
          <p:cNvPr id="87" name="TextBox 86">
            <a:extLst>
              <a:ext uri="{FF2B5EF4-FFF2-40B4-BE49-F238E27FC236}">
                <a16:creationId xmlns:a16="http://schemas.microsoft.com/office/drawing/2014/main" id="{4757A127-BB4C-A449-AF5E-DDEF7A8BBF19}"/>
              </a:ext>
            </a:extLst>
          </p:cNvPr>
          <p:cNvSpPr txBox="1"/>
          <p:nvPr/>
        </p:nvSpPr>
        <p:spPr>
          <a:xfrm>
            <a:off x="1829137" y="5435463"/>
            <a:ext cx="577979" cy="553998"/>
          </a:xfrm>
          <a:prstGeom prst="rect">
            <a:avLst/>
          </a:prstGeom>
          <a:noFill/>
        </p:spPr>
        <p:txBody>
          <a:bodyPr wrap="none" rtlCol="0">
            <a:spAutoFit/>
          </a:bodyPr>
          <a:lstStyle/>
          <a:p>
            <a:pPr algn="ctr"/>
            <a:r>
              <a:rPr lang="en-US" sz="1500" dirty="0"/>
              <a:t>RTP</a:t>
            </a:r>
          </a:p>
          <a:p>
            <a:pPr algn="ctr"/>
            <a:r>
              <a:rPr lang="en-US" sz="1500" dirty="0"/>
              <a:t>RTCP</a:t>
            </a:r>
          </a:p>
        </p:txBody>
      </p:sp>
      <p:sp>
        <p:nvSpPr>
          <p:cNvPr id="82" name="Oval 81">
            <a:extLst>
              <a:ext uri="{FF2B5EF4-FFF2-40B4-BE49-F238E27FC236}">
                <a16:creationId xmlns:a16="http://schemas.microsoft.com/office/drawing/2014/main" id="{121D9FB6-29B7-DD48-9FFC-607E00633986}"/>
              </a:ext>
            </a:extLst>
          </p:cNvPr>
          <p:cNvSpPr/>
          <p:nvPr/>
        </p:nvSpPr>
        <p:spPr>
          <a:xfrm>
            <a:off x="2974697" y="3702061"/>
            <a:ext cx="325858" cy="304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89" name="Oval 88">
            <a:extLst>
              <a:ext uri="{FF2B5EF4-FFF2-40B4-BE49-F238E27FC236}">
                <a16:creationId xmlns:a16="http://schemas.microsoft.com/office/drawing/2014/main" id="{DA9024E1-7273-6341-955D-46CCC8C97133}"/>
              </a:ext>
            </a:extLst>
          </p:cNvPr>
          <p:cNvSpPr/>
          <p:nvPr/>
        </p:nvSpPr>
        <p:spPr>
          <a:xfrm>
            <a:off x="2961273" y="4628474"/>
            <a:ext cx="325858" cy="304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90" name="Oval 89">
            <a:extLst>
              <a:ext uri="{FF2B5EF4-FFF2-40B4-BE49-F238E27FC236}">
                <a16:creationId xmlns:a16="http://schemas.microsoft.com/office/drawing/2014/main" id="{F296391D-170C-0D4F-97DB-F4FD5D6C0D80}"/>
              </a:ext>
            </a:extLst>
          </p:cNvPr>
          <p:cNvSpPr/>
          <p:nvPr/>
        </p:nvSpPr>
        <p:spPr>
          <a:xfrm>
            <a:off x="2961273" y="5528132"/>
            <a:ext cx="325858" cy="304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00" name="Rounded Rectangle 99">
            <a:extLst>
              <a:ext uri="{FF2B5EF4-FFF2-40B4-BE49-F238E27FC236}">
                <a16:creationId xmlns:a16="http://schemas.microsoft.com/office/drawing/2014/main" id="{DC6A5DD2-7995-A443-9D31-8E466284BE63}"/>
              </a:ext>
            </a:extLst>
          </p:cNvPr>
          <p:cNvSpPr/>
          <p:nvPr/>
        </p:nvSpPr>
        <p:spPr>
          <a:xfrm>
            <a:off x="9645499" y="3476014"/>
            <a:ext cx="2415558" cy="103684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Stage I: Both users set up HTTPS (over TCP) connection with Server I, then load main environment and world content of the event from Server I via HTTPS.</a:t>
            </a:r>
          </a:p>
        </p:txBody>
      </p:sp>
      <p:sp>
        <p:nvSpPr>
          <p:cNvPr id="112" name="Rounded Rectangle 111">
            <a:extLst>
              <a:ext uri="{FF2B5EF4-FFF2-40B4-BE49-F238E27FC236}">
                <a16:creationId xmlns:a16="http://schemas.microsoft.com/office/drawing/2014/main" id="{F629986F-4A52-DB4B-869F-6B7E3BF60D9E}"/>
              </a:ext>
            </a:extLst>
          </p:cNvPr>
          <p:cNvSpPr/>
          <p:nvPr/>
        </p:nvSpPr>
        <p:spPr>
          <a:xfrm>
            <a:off x="9690724" y="4932689"/>
            <a:ext cx="2415558" cy="98186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Stage II: Both users keep exchanging user-related content (</a:t>
            </a:r>
            <a:r>
              <a:rPr lang="en-US" sz="1200" i="1" dirty="0"/>
              <a:t>e.g.,</a:t>
            </a:r>
            <a:r>
              <a:rPr lang="en-US" sz="1200" dirty="0"/>
              <a:t> audio) with Server II via UDP.</a:t>
            </a:r>
          </a:p>
        </p:txBody>
      </p:sp>
      <p:sp>
        <p:nvSpPr>
          <p:cNvPr id="113" name="TextBox 112">
            <a:extLst>
              <a:ext uri="{FF2B5EF4-FFF2-40B4-BE49-F238E27FC236}">
                <a16:creationId xmlns:a16="http://schemas.microsoft.com/office/drawing/2014/main" id="{03909B4C-A501-0941-B609-2854963612F0}"/>
              </a:ext>
            </a:extLst>
          </p:cNvPr>
          <p:cNvSpPr txBox="1"/>
          <p:nvPr/>
        </p:nvSpPr>
        <p:spPr>
          <a:xfrm>
            <a:off x="9036096" y="5178868"/>
            <a:ext cx="526106" cy="323165"/>
          </a:xfrm>
          <a:prstGeom prst="rect">
            <a:avLst/>
          </a:prstGeom>
          <a:noFill/>
        </p:spPr>
        <p:txBody>
          <a:bodyPr wrap="none" rtlCol="0">
            <a:spAutoFit/>
          </a:bodyPr>
          <a:lstStyle/>
          <a:p>
            <a:r>
              <a:rPr lang="en-US" sz="1500" dirty="0"/>
              <a:t>UDP</a:t>
            </a:r>
          </a:p>
        </p:txBody>
      </p:sp>
      <p:sp>
        <p:nvSpPr>
          <p:cNvPr id="114" name="TextBox 113">
            <a:extLst>
              <a:ext uri="{FF2B5EF4-FFF2-40B4-BE49-F238E27FC236}">
                <a16:creationId xmlns:a16="http://schemas.microsoft.com/office/drawing/2014/main" id="{527DF4BB-53B2-3849-B52B-463FC688D526}"/>
              </a:ext>
            </a:extLst>
          </p:cNvPr>
          <p:cNvSpPr txBox="1"/>
          <p:nvPr/>
        </p:nvSpPr>
        <p:spPr>
          <a:xfrm>
            <a:off x="7091311" y="5172997"/>
            <a:ext cx="526106" cy="323165"/>
          </a:xfrm>
          <a:prstGeom prst="rect">
            <a:avLst/>
          </a:prstGeom>
          <a:noFill/>
        </p:spPr>
        <p:txBody>
          <a:bodyPr wrap="none" rtlCol="0">
            <a:spAutoFit/>
          </a:bodyPr>
          <a:lstStyle/>
          <a:p>
            <a:r>
              <a:rPr lang="en-US" sz="1500" dirty="0"/>
              <a:t>UDP</a:t>
            </a:r>
          </a:p>
        </p:txBody>
      </p:sp>
      <p:sp>
        <p:nvSpPr>
          <p:cNvPr id="115" name="TextBox 114">
            <a:extLst>
              <a:ext uri="{FF2B5EF4-FFF2-40B4-BE49-F238E27FC236}">
                <a16:creationId xmlns:a16="http://schemas.microsoft.com/office/drawing/2014/main" id="{C03C2ABC-13B6-A243-956D-745E42D6095E}"/>
              </a:ext>
            </a:extLst>
          </p:cNvPr>
          <p:cNvSpPr txBox="1"/>
          <p:nvPr/>
        </p:nvSpPr>
        <p:spPr>
          <a:xfrm>
            <a:off x="7084127" y="3719854"/>
            <a:ext cx="681020" cy="323165"/>
          </a:xfrm>
          <a:prstGeom prst="rect">
            <a:avLst/>
          </a:prstGeom>
          <a:noFill/>
        </p:spPr>
        <p:txBody>
          <a:bodyPr wrap="none" rtlCol="0">
            <a:spAutoFit/>
          </a:bodyPr>
          <a:lstStyle/>
          <a:p>
            <a:r>
              <a:rPr lang="en-US" sz="1500" dirty="0"/>
              <a:t>HTTPS</a:t>
            </a:r>
          </a:p>
        </p:txBody>
      </p:sp>
      <p:sp>
        <p:nvSpPr>
          <p:cNvPr id="116" name="TextBox 115">
            <a:extLst>
              <a:ext uri="{FF2B5EF4-FFF2-40B4-BE49-F238E27FC236}">
                <a16:creationId xmlns:a16="http://schemas.microsoft.com/office/drawing/2014/main" id="{65E0CFDE-F3E1-CC44-BB12-47FC18849E45}"/>
              </a:ext>
            </a:extLst>
          </p:cNvPr>
          <p:cNvSpPr txBox="1"/>
          <p:nvPr/>
        </p:nvSpPr>
        <p:spPr>
          <a:xfrm>
            <a:off x="8948274" y="3719854"/>
            <a:ext cx="681020" cy="323165"/>
          </a:xfrm>
          <a:prstGeom prst="rect">
            <a:avLst/>
          </a:prstGeom>
          <a:noFill/>
        </p:spPr>
        <p:txBody>
          <a:bodyPr wrap="none" rtlCol="0">
            <a:spAutoFit/>
          </a:bodyPr>
          <a:lstStyle/>
          <a:p>
            <a:r>
              <a:rPr lang="en-US" sz="1500" dirty="0"/>
              <a:t>HTTPS</a:t>
            </a:r>
          </a:p>
        </p:txBody>
      </p:sp>
      <p:sp>
        <p:nvSpPr>
          <p:cNvPr id="117" name="Oval 116">
            <a:extLst>
              <a:ext uri="{FF2B5EF4-FFF2-40B4-BE49-F238E27FC236}">
                <a16:creationId xmlns:a16="http://schemas.microsoft.com/office/drawing/2014/main" id="{8F7FD3C7-56A2-304D-9DAD-8E6CF64C81AB}"/>
              </a:ext>
            </a:extLst>
          </p:cNvPr>
          <p:cNvSpPr/>
          <p:nvPr/>
        </p:nvSpPr>
        <p:spPr>
          <a:xfrm>
            <a:off x="8170524" y="3736394"/>
            <a:ext cx="325858" cy="304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18" name="Oval 117">
            <a:extLst>
              <a:ext uri="{FF2B5EF4-FFF2-40B4-BE49-F238E27FC236}">
                <a16:creationId xmlns:a16="http://schemas.microsoft.com/office/drawing/2014/main" id="{C6360778-8FAA-574D-AFCC-4E9064A5348A}"/>
              </a:ext>
            </a:extLst>
          </p:cNvPr>
          <p:cNvSpPr/>
          <p:nvPr/>
        </p:nvSpPr>
        <p:spPr>
          <a:xfrm>
            <a:off x="8165404" y="5082045"/>
            <a:ext cx="325858" cy="3042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7" name="TextBox 66">
            <a:extLst>
              <a:ext uri="{FF2B5EF4-FFF2-40B4-BE49-F238E27FC236}">
                <a16:creationId xmlns:a16="http://schemas.microsoft.com/office/drawing/2014/main" id="{3B176CFF-4857-4F44-A8AA-366A3CCF15F9}"/>
              </a:ext>
            </a:extLst>
          </p:cNvPr>
          <p:cNvSpPr txBox="1"/>
          <p:nvPr/>
        </p:nvSpPr>
        <p:spPr>
          <a:xfrm>
            <a:off x="604368" y="6278895"/>
            <a:ext cx="5491632" cy="646331"/>
          </a:xfrm>
          <a:prstGeom prst="rect">
            <a:avLst/>
          </a:prstGeom>
          <a:noFill/>
        </p:spPr>
        <p:txBody>
          <a:bodyPr wrap="none" rtlCol="0">
            <a:spAutoFit/>
          </a:bodyPr>
          <a:lstStyle/>
          <a:p>
            <a:r>
              <a:rPr lang="en-US" dirty="0"/>
              <a:t>The process of establishing connections and exchanging</a:t>
            </a:r>
          </a:p>
          <a:p>
            <a:r>
              <a:rPr lang="en-US" dirty="0"/>
              <a:t> data between the clients and the servers</a:t>
            </a:r>
            <a:r>
              <a:rPr lang="zh-CN" altLang="en-US" dirty="0"/>
              <a:t> </a:t>
            </a:r>
            <a:r>
              <a:rPr lang="en-US" altLang="zh-CN" dirty="0"/>
              <a:t>in Workrooms</a:t>
            </a:r>
            <a:r>
              <a:rPr lang="en-US" dirty="0"/>
              <a:t>.</a:t>
            </a:r>
          </a:p>
        </p:txBody>
      </p:sp>
      <p:sp>
        <p:nvSpPr>
          <p:cNvPr id="77" name="TextBox 76">
            <a:extLst>
              <a:ext uri="{FF2B5EF4-FFF2-40B4-BE49-F238E27FC236}">
                <a16:creationId xmlns:a16="http://schemas.microsoft.com/office/drawing/2014/main" id="{AB9583BB-2C05-6B42-A658-A3F4FF6AA692}"/>
              </a:ext>
            </a:extLst>
          </p:cNvPr>
          <p:cNvSpPr txBox="1"/>
          <p:nvPr/>
        </p:nvSpPr>
        <p:spPr>
          <a:xfrm>
            <a:off x="6464835" y="6272409"/>
            <a:ext cx="5491632" cy="646331"/>
          </a:xfrm>
          <a:prstGeom prst="rect">
            <a:avLst/>
          </a:prstGeom>
          <a:noFill/>
        </p:spPr>
        <p:txBody>
          <a:bodyPr wrap="none" rtlCol="0">
            <a:spAutoFit/>
          </a:bodyPr>
          <a:lstStyle/>
          <a:p>
            <a:r>
              <a:rPr lang="en-US" dirty="0"/>
              <a:t>The process of establishing connections and exchanging</a:t>
            </a:r>
          </a:p>
          <a:p>
            <a:r>
              <a:rPr lang="en-US" dirty="0"/>
              <a:t> data between the clients and the servers</a:t>
            </a:r>
            <a:r>
              <a:rPr lang="zh-CN" altLang="en-US" dirty="0"/>
              <a:t> </a:t>
            </a:r>
            <a:r>
              <a:rPr lang="en-US" altLang="zh-CN" dirty="0"/>
              <a:t>in </a:t>
            </a:r>
            <a:r>
              <a:rPr lang="en-US" altLang="zh-CN" dirty="0" err="1"/>
              <a:t>AltspaceVR</a:t>
            </a:r>
            <a:r>
              <a:rPr lang="en-US" altLang="zh-CN" dirty="0"/>
              <a:t>.</a:t>
            </a:r>
            <a:endParaRPr lang="en-US" dirty="0"/>
          </a:p>
        </p:txBody>
      </p:sp>
    </p:spTree>
    <p:extLst>
      <p:ext uri="{BB962C8B-B14F-4D97-AF65-F5344CB8AC3E}">
        <p14:creationId xmlns:p14="http://schemas.microsoft.com/office/powerpoint/2010/main" val="17760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6"/>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71"/>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17"/>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16"/>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6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7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1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12"/>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7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74"/>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75"/>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7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1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18"/>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14"/>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56"/>
                                        </p:tgtEl>
                                        <p:attrNameLst>
                                          <p:attrName>style.visibility</p:attrName>
                                        </p:attrNameLst>
                                      </p:cBhvr>
                                      <p:to>
                                        <p:strVal val="visible"/>
                                      </p:to>
                                    </p:set>
                                  </p:childTnLst>
                                </p:cTn>
                              </p:par>
                              <p:par>
                                <p:cTn id="151" presetID="1" presetClass="entr" presetSubtype="0" fill="hold" grpId="1" nodeType="withEffect">
                                  <p:stCondLst>
                                    <p:cond delay="0"/>
                                  </p:stCondLst>
                                  <p:childTnLst>
                                    <p:set>
                                      <p:cBhvr>
                                        <p:cTn id="152" dur="1" fill="hold">
                                          <p:stCondLst>
                                            <p:cond delay="0"/>
                                          </p:stCondLst>
                                        </p:cTn>
                                        <p:tgtEl>
                                          <p:spTgt spid="6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2" grpId="0"/>
      <p:bldP spid="23" grpId="0"/>
      <p:bldP spid="24" grpId="0"/>
      <p:bldP spid="59" grpId="0"/>
      <p:bldP spid="60" grpId="0"/>
      <p:bldP spid="61" grpId="0"/>
      <p:bldP spid="62" grpId="0"/>
      <p:bldP spid="62" grpId="1"/>
      <p:bldP spid="76" grpId="0" animBg="1"/>
      <p:bldP spid="78" grpId="0" animBg="1"/>
      <p:bldP spid="79" grpId="0" animBg="1"/>
      <p:bldP spid="80" grpId="0" animBg="1"/>
      <p:bldP spid="81" grpId="0"/>
      <p:bldP spid="84" grpId="0"/>
      <p:bldP spid="85" grpId="0"/>
      <p:bldP spid="86" grpId="0"/>
      <p:bldP spid="87" grpId="0"/>
      <p:bldP spid="82" grpId="0" animBg="1"/>
      <p:bldP spid="89" grpId="0" animBg="1"/>
      <p:bldP spid="90" grpId="0" animBg="1"/>
      <p:bldP spid="100" grpId="0" animBg="1"/>
      <p:bldP spid="112" grpId="0" animBg="1"/>
      <p:bldP spid="113" grpId="0"/>
      <p:bldP spid="114" grpId="0"/>
      <p:bldP spid="115" grpId="0"/>
      <p:bldP spid="116" grpId="0"/>
      <p:bldP spid="117" grpId="0" animBg="1"/>
      <p:bldP spid="118" grpId="0" animBg="1"/>
      <p:bldP spid="67" grpId="0"/>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FF7F972-2997-2F44-8C60-BE28C6B8B7A7}"/>
              </a:ext>
            </a:extLst>
          </p:cNvPr>
          <p:cNvGraphicFramePr>
            <a:graphicFrameLocks noGrp="1"/>
          </p:cNvGraphicFramePr>
          <p:nvPr>
            <p:extLst>
              <p:ext uri="{D42A27DB-BD31-4B8C-83A1-F6EECF244321}">
                <p14:modId xmlns:p14="http://schemas.microsoft.com/office/powerpoint/2010/main" val="3169623600"/>
              </p:ext>
            </p:extLst>
          </p:nvPr>
        </p:nvGraphicFramePr>
        <p:xfrm>
          <a:off x="1679139" y="2690749"/>
          <a:ext cx="8303061" cy="3718560"/>
        </p:xfrm>
        <a:graphic>
          <a:graphicData uri="http://schemas.openxmlformats.org/drawingml/2006/table">
            <a:tbl>
              <a:tblPr firstRow="1" bandRow="1">
                <a:tableStyleId>{5C22544A-7EE6-4342-B048-85BDC9FD1C3A}</a:tableStyleId>
              </a:tblPr>
              <a:tblGrid>
                <a:gridCol w="1157010">
                  <a:extLst>
                    <a:ext uri="{9D8B030D-6E8A-4147-A177-3AD203B41FA5}">
                      <a16:colId xmlns:a16="http://schemas.microsoft.com/office/drawing/2014/main" val="1522422696"/>
                    </a:ext>
                  </a:extLst>
                </a:gridCol>
                <a:gridCol w="1413034">
                  <a:extLst>
                    <a:ext uri="{9D8B030D-6E8A-4147-A177-3AD203B41FA5}">
                      <a16:colId xmlns:a16="http://schemas.microsoft.com/office/drawing/2014/main" val="2945203869"/>
                    </a:ext>
                  </a:extLst>
                </a:gridCol>
                <a:gridCol w="2103662">
                  <a:extLst>
                    <a:ext uri="{9D8B030D-6E8A-4147-A177-3AD203B41FA5}">
                      <a16:colId xmlns:a16="http://schemas.microsoft.com/office/drawing/2014/main" val="2303565849"/>
                    </a:ext>
                  </a:extLst>
                </a:gridCol>
                <a:gridCol w="2312625">
                  <a:extLst>
                    <a:ext uri="{9D8B030D-6E8A-4147-A177-3AD203B41FA5}">
                      <a16:colId xmlns:a16="http://schemas.microsoft.com/office/drawing/2014/main" val="1478824831"/>
                    </a:ext>
                  </a:extLst>
                </a:gridCol>
                <a:gridCol w="1316730">
                  <a:extLst>
                    <a:ext uri="{9D8B030D-6E8A-4147-A177-3AD203B41FA5}">
                      <a16:colId xmlns:a16="http://schemas.microsoft.com/office/drawing/2014/main" val="4073530312"/>
                    </a:ext>
                  </a:extLst>
                </a:gridCol>
              </a:tblGrid>
              <a:tr h="289895">
                <a:tc rowSpan="2">
                  <a:txBody>
                    <a:bodyPr/>
                    <a:lstStyle/>
                    <a:p>
                      <a:pPr algn="ctr"/>
                      <a:r>
                        <a:rPr lang="en-US" sz="1400" dirty="0"/>
                        <a:t>Platform</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rowSpan="2">
                  <a:txBody>
                    <a:bodyPr/>
                    <a:lstStyle/>
                    <a:p>
                      <a:pPr algn="ctr"/>
                      <a:r>
                        <a:rPr lang="en-US" sz="1400" dirty="0"/>
                        <a:t>Welcome</a:t>
                      </a:r>
                      <a:r>
                        <a:rPr lang="zh-CN" altLang="en-US" sz="1400" dirty="0"/>
                        <a:t> </a:t>
                      </a:r>
                      <a:r>
                        <a:rPr lang="en-US" altLang="zh-CN" sz="1400" dirty="0"/>
                        <a:t>Page (Single User)</a:t>
                      </a:r>
                      <a:endParaRPr lang="en-US" sz="1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gridSpan="2">
                  <a:txBody>
                    <a:bodyPr/>
                    <a:lstStyle/>
                    <a:p>
                      <a:pPr algn="ctr"/>
                      <a:r>
                        <a:rPr lang="en-US" sz="1400" dirty="0"/>
                        <a:t>  Social Event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hMerge="1">
                  <a:txBody>
                    <a:bodyPr/>
                    <a:lstStyle/>
                    <a:p>
                      <a:endParaRPr lang="en-US" dirty="0"/>
                    </a:p>
                  </a:txBody>
                  <a:tcPr/>
                </a:tc>
                <a:tc rowSpan="2">
                  <a:txBody>
                    <a:bodyPr/>
                    <a:lstStyle/>
                    <a:p>
                      <a:pPr algn="ctr"/>
                      <a:r>
                        <a:rPr lang="en-US" altLang="zh-CN" sz="1400" dirty="0"/>
                        <a:t>Max</a:t>
                      </a:r>
                      <a:r>
                        <a:rPr lang="zh-CN" altLang="en-US" sz="1400" dirty="0"/>
                        <a:t> </a:t>
                      </a:r>
                      <a:r>
                        <a:rPr lang="en-US" altLang="zh-CN" sz="1400" dirty="0"/>
                        <a:t>Users</a:t>
                      </a:r>
                      <a:r>
                        <a:rPr lang="zh-CN" altLang="en-US" sz="1400" dirty="0"/>
                        <a:t> </a:t>
                      </a:r>
                      <a:r>
                        <a:rPr lang="en-US" altLang="zh-CN" sz="1400" dirty="0"/>
                        <a:t>in One Room</a:t>
                      </a:r>
                      <a:endParaRPr lang="en-US" sz="1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114059013"/>
                  </a:ext>
                </a:extLst>
              </a:tr>
              <a:tr h="279390">
                <a:tc vMerge="1">
                  <a:txBody>
                    <a:bodyPr/>
                    <a:lstStyle/>
                    <a:p>
                      <a:endParaRPr lang="en-US" dirty="0"/>
                    </a:p>
                  </a:txBody>
                  <a:tcPr/>
                </a:tc>
                <a:tc vMerge="1">
                  <a:txBody>
                    <a:bodyPr/>
                    <a:lstStyle/>
                    <a:p>
                      <a:endParaRPr lang="en-US" dirty="0"/>
                    </a:p>
                  </a:txBody>
                  <a:tcPr/>
                </a:tc>
                <a:tc>
                  <a:txBody>
                    <a:bodyPr/>
                    <a:lstStyle/>
                    <a:p>
                      <a:pPr algn="ctr"/>
                      <a:r>
                        <a:rPr lang="en-US" sz="1400" dirty="0">
                          <a:solidFill>
                            <a:schemeClr val="bg1"/>
                          </a:solidFill>
                        </a:rPr>
                        <a:t>Virtual Background</a:t>
                      </a:r>
                      <a:endParaRPr lang="en-US" sz="1400" u="sng" dirty="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solidFill>
                            <a:schemeClr val="bg1"/>
                          </a:solidFill>
                        </a:rPr>
                        <a:t>User Interaction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vMerge="1">
                  <a:txBody>
                    <a:bodyPr/>
                    <a:lstStyle/>
                    <a:p>
                      <a:pPr algn="ctr"/>
                      <a:endParaRPr lang="en-US" dirty="0">
                        <a:solidFill>
                          <a:schemeClr val="bg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721764279"/>
                  </a:ext>
                </a:extLst>
              </a:tr>
              <a:tr h="279390">
                <a:tc>
                  <a:txBody>
                    <a:bodyPr/>
                    <a:lstStyle/>
                    <a:p>
                      <a:pPr algn="ctr"/>
                      <a:r>
                        <a:rPr lang="en-US" sz="1400" dirty="0" err="1"/>
                        <a:t>RecRoom</a:t>
                      </a:r>
                      <a:endParaRPr lang="en-US" sz="1400" dirty="0"/>
                    </a:p>
                  </a:txBody>
                  <a:tcPr>
                    <a:lnT w="6350" cap="flat" cmpd="sng" algn="ctr">
                      <a:solidFill>
                        <a:schemeClr val="tx1"/>
                      </a:solidFill>
                      <a:prstDash val="solid"/>
                      <a:round/>
                      <a:headEnd type="none" w="med" len="med"/>
                      <a:tailEnd type="none" w="med" len="med"/>
                    </a:lnT>
                  </a:tcPr>
                </a:tc>
                <a:tc>
                  <a:txBody>
                    <a:bodyPr/>
                    <a:lstStyle/>
                    <a:p>
                      <a:pPr algn="ctr"/>
                      <a:r>
                        <a:rPr lang="en-US" sz="1400" dirty="0"/>
                        <a:t>UDP</a:t>
                      </a:r>
                    </a:p>
                  </a:txBody>
                  <a:tcPr>
                    <a:lnT w="63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Pre-download in the App</a:t>
                      </a:r>
                    </a:p>
                  </a:txBody>
                  <a:tcPr>
                    <a:lnT w="6350" cap="flat" cmpd="sng" algn="ctr">
                      <a:solidFill>
                        <a:schemeClr val="tx1"/>
                      </a:solidFill>
                      <a:prstDash val="solid"/>
                      <a:round/>
                      <a:headEnd type="none" w="med" len="med"/>
                      <a:tailEnd type="none" w="med" len="med"/>
                    </a:lnT>
                  </a:tcPr>
                </a:tc>
                <a:tc>
                  <a:txBody>
                    <a:bodyPr/>
                    <a:lstStyle/>
                    <a:p>
                      <a:pPr algn="ctr"/>
                      <a:r>
                        <a:rPr lang="en-US" sz="1400" dirty="0"/>
                        <a:t>UDP</a:t>
                      </a:r>
                    </a:p>
                  </a:txBody>
                  <a:tcPr>
                    <a:lnT w="6350" cap="flat" cmpd="sng" algn="ctr">
                      <a:solidFill>
                        <a:schemeClr val="tx1"/>
                      </a:solidFill>
                      <a:prstDash val="solid"/>
                      <a:round/>
                      <a:headEnd type="none" w="med" len="med"/>
                      <a:tailEnd type="none" w="med" len="med"/>
                    </a:lnT>
                  </a:tcPr>
                </a:tc>
                <a:tc>
                  <a:txBody>
                    <a:bodyPr/>
                    <a:lstStyle/>
                    <a:p>
                      <a:pPr algn="ctr"/>
                      <a:r>
                        <a:rPr lang="en-US" sz="1400" dirty="0"/>
                        <a:t>40</a:t>
                      </a:r>
                    </a:p>
                  </a:txBody>
                  <a:tcP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19252834"/>
                  </a:ext>
                </a:extLst>
              </a:tr>
              <a:tr h="474963">
                <a:tc>
                  <a:txBody>
                    <a:bodyPr/>
                    <a:lstStyle/>
                    <a:p>
                      <a:pPr algn="ctr"/>
                      <a:r>
                        <a:rPr lang="en-US" sz="1400" dirty="0" err="1"/>
                        <a:t>VRChat</a:t>
                      </a:r>
                      <a:endParaRPr lang="en-US" sz="1400" dirty="0"/>
                    </a:p>
                  </a:txBody>
                  <a:tcPr/>
                </a:tc>
                <a:tc>
                  <a:txBody>
                    <a:bodyPr/>
                    <a:lstStyle/>
                    <a:p>
                      <a:pPr algn="ctr"/>
                      <a:r>
                        <a:rPr lang="en-US" sz="1400" dirty="0"/>
                        <a:t>HTTPS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HTTPS</a:t>
                      </a:r>
                      <a:r>
                        <a:rPr lang="zh-CN" altLang="en-US" sz="1400" dirty="0"/>
                        <a:t> </a:t>
                      </a:r>
                      <a:r>
                        <a:rPr lang="en-US" altLang="zh-CN" sz="1400" dirty="0"/>
                        <a:t>Downloading</a:t>
                      </a:r>
                      <a:r>
                        <a:rPr lang="en-US" sz="140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(first joining)</a:t>
                      </a:r>
                    </a:p>
                  </a:txBody>
                  <a:tcPr/>
                </a:tc>
                <a:tc>
                  <a:txBody>
                    <a:bodyPr/>
                    <a:lstStyle/>
                    <a:p>
                      <a:pPr algn="ctr"/>
                      <a:r>
                        <a:rPr lang="en-US" sz="1400" dirty="0"/>
                        <a:t>UDP</a:t>
                      </a:r>
                    </a:p>
                  </a:txBody>
                  <a:tcPr/>
                </a:tc>
                <a:tc>
                  <a:txBody>
                    <a:bodyPr/>
                    <a:lstStyle/>
                    <a:p>
                      <a:pPr algn="ctr"/>
                      <a:r>
                        <a:rPr lang="en-US" sz="1400" dirty="0"/>
                        <a:t>40</a:t>
                      </a:r>
                    </a:p>
                  </a:txBody>
                  <a:tcPr/>
                </a:tc>
                <a:extLst>
                  <a:ext uri="{0D108BD9-81ED-4DB2-BD59-A6C34878D82A}">
                    <a16:rowId xmlns:a16="http://schemas.microsoft.com/office/drawing/2014/main" val="1666420306"/>
                  </a:ext>
                </a:extLst>
              </a:tr>
              <a:tr h="474963">
                <a:tc>
                  <a:txBody>
                    <a:bodyPr/>
                    <a:lstStyle/>
                    <a:p>
                      <a:pPr algn="ctr"/>
                      <a:r>
                        <a:rPr lang="en-US" sz="1400" dirty="0"/>
                        <a:t>Mozilla Hubs</a:t>
                      </a:r>
                    </a:p>
                  </a:txBody>
                  <a:tcPr/>
                </a:tc>
                <a:tc>
                  <a:txBody>
                    <a:bodyPr/>
                    <a:lstStyle/>
                    <a:p>
                      <a:pPr algn="ctr"/>
                      <a:r>
                        <a:rPr lang="en-US" sz="1400" dirty="0"/>
                        <a:t>HTTPS</a:t>
                      </a:r>
                    </a:p>
                  </a:txBody>
                  <a:tcPr/>
                </a:tc>
                <a:tc>
                  <a:txBody>
                    <a:bodyPr/>
                    <a:lstStyle/>
                    <a:p>
                      <a:pPr algn="ctr"/>
                      <a:r>
                        <a:rPr lang="en-US" sz="1400" dirty="0"/>
                        <a:t>HTTPS (</a:t>
                      </a:r>
                      <a:r>
                        <a:rPr lang="en-US" sz="1400" dirty="0" err="1"/>
                        <a:t>everytime</a:t>
                      </a:r>
                      <a:r>
                        <a:rPr lang="en-US" sz="1400" dirty="0"/>
                        <a:t>)</a:t>
                      </a:r>
                    </a:p>
                  </a:txBody>
                  <a:tcPr/>
                </a:tc>
                <a:tc>
                  <a:txBody>
                    <a:bodyPr/>
                    <a:lstStyle/>
                    <a:p>
                      <a:pPr algn="ctr"/>
                      <a:r>
                        <a:rPr lang="en-US" sz="1400" dirty="0"/>
                        <a:t>Audio: RTP/RTCP (over UDP)</a:t>
                      </a:r>
                    </a:p>
                    <a:p>
                      <a:pPr algn="ctr"/>
                      <a:r>
                        <a:rPr lang="en-US" sz="1400" dirty="0"/>
                        <a:t>Others: HTTPS</a:t>
                      </a:r>
                    </a:p>
                  </a:txBody>
                  <a:tcPr/>
                </a:tc>
                <a:tc>
                  <a:txBody>
                    <a:bodyPr/>
                    <a:lstStyle/>
                    <a:p>
                      <a:pPr algn="ctr"/>
                      <a:r>
                        <a:rPr lang="en-US" sz="1400" dirty="0"/>
                        <a:t>24</a:t>
                      </a:r>
                    </a:p>
                  </a:txBody>
                  <a:tcPr/>
                </a:tc>
                <a:extLst>
                  <a:ext uri="{0D108BD9-81ED-4DB2-BD59-A6C34878D82A}">
                    <a16:rowId xmlns:a16="http://schemas.microsoft.com/office/drawing/2014/main" val="4062546370"/>
                  </a:ext>
                </a:extLst>
              </a:tr>
              <a:tr h="474963">
                <a:tc>
                  <a:txBody>
                    <a:bodyPr/>
                    <a:lstStyle/>
                    <a:p>
                      <a:pPr algn="ctr"/>
                      <a:r>
                        <a:rPr lang="en-US" sz="1400" dirty="0"/>
                        <a:t>Horizon Worlds</a:t>
                      </a:r>
                    </a:p>
                  </a:txBody>
                  <a:tcPr/>
                </a:tc>
                <a:tc>
                  <a:txBody>
                    <a:bodyPr/>
                    <a:lstStyle/>
                    <a:p>
                      <a:pPr algn="ctr"/>
                      <a:r>
                        <a:rPr lang="en-US" sz="1400" dirty="0"/>
                        <a:t>UDP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Pre-download in the App</a:t>
                      </a:r>
                    </a:p>
                  </a:txBody>
                  <a:tcPr/>
                </a:tc>
                <a:tc>
                  <a:txBody>
                    <a:bodyPr/>
                    <a:lstStyle/>
                    <a:p>
                      <a:pPr algn="ctr"/>
                      <a:r>
                        <a:rPr lang="en-US" sz="1400" dirty="0"/>
                        <a:t>UDP</a:t>
                      </a:r>
                    </a:p>
                  </a:txBody>
                  <a:tcPr/>
                </a:tc>
                <a:tc>
                  <a:txBody>
                    <a:bodyPr/>
                    <a:lstStyle/>
                    <a:p>
                      <a:pPr algn="ctr"/>
                      <a:r>
                        <a:rPr lang="en-US" sz="1400" dirty="0"/>
                        <a:t>20 (Headset)</a:t>
                      </a:r>
                    </a:p>
                  </a:txBody>
                  <a:tcPr/>
                </a:tc>
                <a:extLst>
                  <a:ext uri="{0D108BD9-81ED-4DB2-BD59-A6C34878D82A}">
                    <a16:rowId xmlns:a16="http://schemas.microsoft.com/office/drawing/2014/main" val="3610158341"/>
                  </a:ext>
                </a:extLst>
              </a:tr>
              <a:tr h="474963">
                <a:tc>
                  <a:txBody>
                    <a:bodyPr/>
                    <a:lstStyle/>
                    <a:p>
                      <a:pPr algn="ctr"/>
                      <a:r>
                        <a:rPr lang="en-US" sz="1400" dirty="0"/>
                        <a:t>Horizon</a:t>
                      </a:r>
                    </a:p>
                    <a:p>
                      <a:pPr algn="ctr"/>
                      <a:r>
                        <a:rPr lang="en-US" sz="1400" dirty="0"/>
                        <a:t>Workrooms</a:t>
                      </a:r>
                    </a:p>
                  </a:txBody>
                  <a:tcPr/>
                </a:tc>
                <a:tc>
                  <a:txBody>
                    <a:bodyPr/>
                    <a:lstStyle/>
                    <a:p>
                      <a:pPr algn="ctr"/>
                      <a:r>
                        <a:rPr lang="en-US" sz="1400" dirty="0"/>
                        <a:t>HTTPS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UDP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Audio: RTP/RTCP (over UDP)</a:t>
                      </a:r>
                      <a:endParaRPr lang="en-US" sz="1400" u="sng" dirty="0"/>
                    </a:p>
                    <a:p>
                      <a:pPr algn="ctr"/>
                      <a:r>
                        <a:rPr lang="en-US" sz="1400" u="none" dirty="0"/>
                        <a:t>Others: UDP</a:t>
                      </a:r>
                    </a:p>
                  </a:txBody>
                  <a:tcPr/>
                </a:tc>
                <a:tc>
                  <a:txBody>
                    <a:bodyPr/>
                    <a:lstStyle/>
                    <a:p>
                      <a:pPr algn="ctr"/>
                      <a:r>
                        <a:rPr lang="en-US" altLang="zh-CN" sz="1400" u="none" dirty="0"/>
                        <a:t>16 (Headset)</a:t>
                      </a:r>
                      <a:br>
                        <a:rPr lang="en-US" altLang="zh-CN" sz="1400" u="none" dirty="0"/>
                      </a:br>
                      <a:r>
                        <a:rPr lang="en-US" altLang="zh-CN" sz="1400" u="none" dirty="0"/>
                        <a:t>50 (Total)</a:t>
                      </a:r>
                      <a:endParaRPr lang="en-US" sz="1400" u="none" dirty="0"/>
                    </a:p>
                  </a:txBody>
                  <a:tcPr/>
                </a:tc>
                <a:extLst>
                  <a:ext uri="{0D108BD9-81ED-4DB2-BD59-A6C34878D82A}">
                    <a16:rowId xmlns:a16="http://schemas.microsoft.com/office/drawing/2014/main" val="851611532"/>
                  </a:ext>
                </a:extLst>
              </a:tr>
              <a:tr h="670536">
                <a:tc>
                  <a:txBody>
                    <a:bodyPr/>
                    <a:lstStyle/>
                    <a:p>
                      <a:pPr algn="ctr"/>
                      <a:r>
                        <a:rPr lang="en-US" sz="1400" dirty="0" err="1"/>
                        <a:t>AltspaceVR</a:t>
                      </a:r>
                      <a:endParaRPr lang="en-US" sz="1400" dirty="0"/>
                    </a:p>
                  </a:txBody>
                  <a:tcPr/>
                </a:tc>
                <a:tc>
                  <a:txBody>
                    <a:bodyPr/>
                    <a:lstStyle/>
                    <a:p>
                      <a:pPr algn="ctr"/>
                      <a:r>
                        <a:rPr lang="en-US" sz="1400" dirty="0"/>
                        <a:t>HTTPS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HTTPS</a:t>
                      </a:r>
                      <a:r>
                        <a:rPr lang="zh-CN" altLang="en-US" sz="1400" dirty="0"/>
                        <a:t> </a:t>
                      </a:r>
                      <a:r>
                        <a:rPr lang="en-US" altLang="zh-CN" sz="1400" dirty="0"/>
                        <a:t>Downloading</a:t>
                      </a:r>
                      <a:r>
                        <a:rPr lang="en-US" sz="140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(first joining)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algn="ctr"/>
                      <a:r>
                        <a:rPr lang="en-US" sz="1400" dirty="0"/>
                        <a:t>UDP</a:t>
                      </a:r>
                    </a:p>
                  </a:txBody>
                  <a:tcPr/>
                </a:tc>
                <a:tc>
                  <a:txBody>
                    <a:bodyPr/>
                    <a:lstStyle/>
                    <a:p>
                      <a:pPr algn="ctr"/>
                      <a:r>
                        <a:rPr lang="en-US" sz="1400" dirty="0"/>
                        <a:t>50</a:t>
                      </a:r>
                    </a:p>
                  </a:txBody>
                  <a:tcPr/>
                </a:tc>
                <a:extLst>
                  <a:ext uri="{0D108BD9-81ED-4DB2-BD59-A6C34878D82A}">
                    <a16:rowId xmlns:a16="http://schemas.microsoft.com/office/drawing/2014/main" val="455433242"/>
                  </a:ext>
                </a:extLst>
              </a:tr>
            </a:tbl>
          </a:graphicData>
        </a:graphic>
      </p:graphicFrame>
      <p:sp>
        <p:nvSpPr>
          <p:cNvPr id="4" name="Title 1">
            <a:extLst>
              <a:ext uri="{FF2B5EF4-FFF2-40B4-BE49-F238E27FC236}">
                <a16:creationId xmlns:a16="http://schemas.microsoft.com/office/drawing/2014/main" id="{9DFB8078-F19A-ED4A-8ADF-9A12984E4361}"/>
              </a:ext>
            </a:extLst>
          </p:cNvPr>
          <p:cNvSpPr txBox="1">
            <a:spLocks/>
          </p:cNvSpPr>
          <p:nvPr/>
        </p:nvSpPr>
        <p:spPr>
          <a:xfrm>
            <a:off x="218089" y="18284"/>
            <a:ext cx="10515600" cy="1053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Protocol and</a:t>
            </a:r>
            <a:r>
              <a:rPr lang="zh-CN" altLang="en-US" dirty="0"/>
              <a:t> </a:t>
            </a:r>
            <a:r>
              <a:rPr lang="en-US" altLang="zh-CN" dirty="0"/>
              <a:t>Capacity</a:t>
            </a:r>
            <a:r>
              <a:rPr lang="en-US" dirty="0"/>
              <a:t> of Social VR Platforms</a:t>
            </a:r>
          </a:p>
        </p:txBody>
      </p:sp>
      <p:sp>
        <p:nvSpPr>
          <p:cNvPr id="5" name="TextBox 4">
            <a:extLst>
              <a:ext uri="{FF2B5EF4-FFF2-40B4-BE49-F238E27FC236}">
                <a16:creationId xmlns:a16="http://schemas.microsoft.com/office/drawing/2014/main" id="{20663AF9-D4B4-D14C-8C98-8EC0F5508F50}"/>
              </a:ext>
            </a:extLst>
          </p:cNvPr>
          <p:cNvSpPr txBox="1"/>
          <p:nvPr/>
        </p:nvSpPr>
        <p:spPr>
          <a:xfrm>
            <a:off x="271097" y="854474"/>
            <a:ext cx="8965668"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Both UDP and HTTPS (over TCP) can be used for the initial setup.</a:t>
            </a:r>
          </a:p>
          <a:p>
            <a:endParaRPr lang="en-US" sz="2400" dirty="0"/>
          </a:p>
        </p:txBody>
      </p:sp>
      <p:sp>
        <p:nvSpPr>
          <p:cNvPr id="3" name="Slide Number Placeholder 2">
            <a:extLst>
              <a:ext uri="{FF2B5EF4-FFF2-40B4-BE49-F238E27FC236}">
                <a16:creationId xmlns:a16="http://schemas.microsoft.com/office/drawing/2014/main" id="{E5AF17EA-8EE9-8D47-8F89-74D5AECC8525}"/>
              </a:ext>
            </a:extLst>
          </p:cNvPr>
          <p:cNvSpPr>
            <a:spLocks noGrp="1"/>
          </p:cNvSpPr>
          <p:nvPr>
            <p:ph type="sldNum" sz="quarter" idx="12"/>
          </p:nvPr>
        </p:nvSpPr>
        <p:spPr/>
        <p:txBody>
          <a:bodyPr/>
          <a:lstStyle/>
          <a:p>
            <a:fld id="{9E68326F-1EC2-4140-9E02-9F3CB5AB3FCF}" type="slidenum">
              <a:rPr lang="en-US" smtClean="0"/>
              <a:t>6</a:t>
            </a:fld>
            <a:endParaRPr lang="en-US"/>
          </a:p>
        </p:txBody>
      </p:sp>
      <p:sp>
        <p:nvSpPr>
          <p:cNvPr id="6" name="TextBox 5">
            <a:extLst>
              <a:ext uri="{FF2B5EF4-FFF2-40B4-BE49-F238E27FC236}">
                <a16:creationId xmlns:a16="http://schemas.microsoft.com/office/drawing/2014/main" id="{4ED9BE85-E043-9F41-B1B5-92290E47595C}"/>
              </a:ext>
            </a:extLst>
          </p:cNvPr>
          <p:cNvSpPr txBox="1"/>
          <p:nvPr/>
        </p:nvSpPr>
        <p:spPr>
          <a:xfrm>
            <a:off x="271096" y="1225445"/>
            <a:ext cx="10631366"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All platforms download and render the</a:t>
            </a:r>
            <a:r>
              <a:rPr lang="zh-CN" altLang="en-US" sz="2400" dirty="0"/>
              <a:t> </a:t>
            </a:r>
            <a:r>
              <a:rPr lang="en-US" altLang="zh-CN" sz="2400" dirty="0"/>
              <a:t>static</a:t>
            </a:r>
            <a:r>
              <a:rPr lang="en-US" sz="2400" dirty="0"/>
              <a:t> virtual background from the server.</a:t>
            </a:r>
          </a:p>
        </p:txBody>
      </p:sp>
      <p:sp>
        <p:nvSpPr>
          <p:cNvPr id="7" name="TextBox 6">
            <a:extLst>
              <a:ext uri="{FF2B5EF4-FFF2-40B4-BE49-F238E27FC236}">
                <a16:creationId xmlns:a16="http://schemas.microsoft.com/office/drawing/2014/main" id="{811A1427-2F11-1E4B-BBCE-731609EB9D13}"/>
              </a:ext>
            </a:extLst>
          </p:cNvPr>
          <p:cNvSpPr txBox="1"/>
          <p:nvPr/>
        </p:nvSpPr>
        <p:spPr>
          <a:xfrm>
            <a:off x="271097" y="1616292"/>
            <a:ext cx="8965668"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Most platforms use UDP to transmit avatar interactions in real</a:t>
            </a:r>
            <a:r>
              <a:rPr lang="en-US" altLang="zh-CN" sz="2400" dirty="0"/>
              <a:t>-</a:t>
            </a:r>
            <a:r>
              <a:rPr lang="en-US" sz="2400" dirty="0"/>
              <a:t>time.</a:t>
            </a:r>
          </a:p>
          <a:p>
            <a:pPr marL="285750" indent="-285750">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5D3A908F-E201-924E-92F3-D4EE8CD5BB1A}"/>
              </a:ext>
            </a:extLst>
          </p:cNvPr>
          <p:cNvSpPr txBox="1"/>
          <p:nvPr/>
        </p:nvSpPr>
        <p:spPr>
          <a:xfrm>
            <a:off x="271097" y="2031791"/>
            <a:ext cx="10337268"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Social VR platform can support more than 15 VR users in the same environment</a:t>
            </a:r>
            <a:r>
              <a:rPr lang="en-US" altLang="zh-CN" sz="2400" dirty="0"/>
              <a:t>.</a:t>
            </a:r>
            <a:endParaRPr lang="en-US" sz="2400" dirty="0"/>
          </a:p>
        </p:txBody>
      </p:sp>
    </p:spTree>
    <p:extLst>
      <p:ext uri="{BB962C8B-B14F-4D97-AF65-F5344CB8AC3E}">
        <p14:creationId xmlns:p14="http://schemas.microsoft.com/office/powerpoint/2010/main" val="143314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A0EA-C31C-294F-AA15-49DDE3992871}"/>
              </a:ext>
            </a:extLst>
          </p:cNvPr>
          <p:cNvSpPr>
            <a:spLocks noGrp="1"/>
          </p:cNvSpPr>
          <p:nvPr>
            <p:ph type="title"/>
          </p:nvPr>
        </p:nvSpPr>
        <p:spPr>
          <a:xfrm>
            <a:off x="218088" y="-231902"/>
            <a:ext cx="10515600" cy="1325563"/>
          </a:xfrm>
        </p:spPr>
        <p:txBody>
          <a:bodyPr/>
          <a:lstStyle/>
          <a:p>
            <a:r>
              <a:rPr lang="en-US" dirty="0"/>
              <a:t>Bandwidth Requirement</a:t>
            </a:r>
          </a:p>
        </p:txBody>
      </p:sp>
      <p:graphicFrame>
        <p:nvGraphicFramePr>
          <p:cNvPr id="5" name="Table 2">
            <a:extLst>
              <a:ext uri="{FF2B5EF4-FFF2-40B4-BE49-F238E27FC236}">
                <a16:creationId xmlns:a16="http://schemas.microsoft.com/office/drawing/2014/main" id="{DE044CEA-0B79-1F43-BCD2-EE04BF38EDBB}"/>
              </a:ext>
            </a:extLst>
          </p:cNvPr>
          <p:cNvGraphicFramePr>
            <a:graphicFrameLocks noGrp="1"/>
          </p:cNvGraphicFramePr>
          <p:nvPr>
            <p:extLst>
              <p:ext uri="{D42A27DB-BD31-4B8C-83A1-F6EECF244321}">
                <p14:modId xmlns:p14="http://schemas.microsoft.com/office/powerpoint/2010/main" val="2019222878"/>
              </p:ext>
            </p:extLst>
          </p:nvPr>
        </p:nvGraphicFramePr>
        <p:xfrm>
          <a:off x="1342542" y="2972538"/>
          <a:ext cx="9043049" cy="3243646"/>
        </p:xfrm>
        <a:graphic>
          <a:graphicData uri="http://schemas.openxmlformats.org/drawingml/2006/table">
            <a:tbl>
              <a:tblPr firstRow="1" bandRow="1">
                <a:tableStyleId>{5C22544A-7EE6-4342-B048-85BDC9FD1C3A}</a:tableStyleId>
              </a:tblPr>
              <a:tblGrid>
                <a:gridCol w="2478821">
                  <a:extLst>
                    <a:ext uri="{9D8B030D-6E8A-4147-A177-3AD203B41FA5}">
                      <a16:colId xmlns:a16="http://schemas.microsoft.com/office/drawing/2014/main" val="1522422696"/>
                    </a:ext>
                  </a:extLst>
                </a:gridCol>
                <a:gridCol w="2917367">
                  <a:extLst>
                    <a:ext uri="{9D8B030D-6E8A-4147-A177-3AD203B41FA5}">
                      <a16:colId xmlns:a16="http://schemas.microsoft.com/office/drawing/2014/main" val="2303565849"/>
                    </a:ext>
                  </a:extLst>
                </a:gridCol>
                <a:gridCol w="3646861">
                  <a:extLst>
                    <a:ext uri="{9D8B030D-6E8A-4147-A177-3AD203B41FA5}">
                      <a16:colId xmlns:a16="http://schemas.microsoft.com/office/drawing/2014/main" val="1478824831"/>
                    </a:ext>
                  </a:extLst>
                </a:gridCol>
              </a:tblGrid>
              <a:tr h="335749">
                <a:tc rowSpan="2">
                  <a:txBody>
                    <a:bodyPr/>
                    <a:lstStyle/>
                    <a:p>
                      <a:pPr algn="ctr"/>
                      <a:r>
                        <a:rPr lang="en-US" dirty="0"/>
                        <a:t>Platform</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gridSpan="2">
                  <a:txBody>
                    <a:bodyPr/>
                    <a:lstStyle/>
                    <a:p>
                      <a:pPr algn="ctr"/>
                      <a:r>
                        <a:rPr lang="en-US" dirty="0"/>
                        <a:t>Bandwidth (two Quest 2 users)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hMerge="1">
                  <a:txBody>
                    <a:bodyPr/>
                    <a:lstStyle/>
                    <a:p>
                      <a:endParaRPr lang="en-US" dirty="0"/>
                    </a:p>
                  </a:txBody>
                  <a:tcPr/>
                </a:tc>
                <a:extLst>
                  <a:ext uri="{0D108BD9-81ED-4DB2-BD59-A6C34878D82A}">
                    <a16:rowId xmlns:a16="http://schemas.microsoft.com/office/drawing/2014/main" val="2114059013"/>
                  </a:ext>
                </a:extLst>
              </a:tr>
              <a:tr h="340732">
                <a:tc vMerge="1">
                  <a:txBody>
                    <a:bodyPr/>
                    <a:lstStyle/>
                    <a:p>
                      <a:endParaRPr lang="en-US" dirty="0"/>
                    </a:p>
                  </a:txBody>
                  <a:tcPr/>
                </a:tc>
                <a:tc>
                  <a:txBody>
                    <a:bodyPr/>
                    <a:lstStyle/>
                    <a:p>
                      <a:pPr algn="ctr"/>
                      <a:r>
                        <a:rPr lang="en-US" dirty="0">
                          <a:solidFill>
                            <a:schemeClr val="bg1"/>
                          </a:solidFill>
                        </a:rPr>
                        <a:t>Uplink</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solidFill>
                            <a:schemeClr val="bg1"/>
                          </a:solidFill>
                        </a:rPr>
                        <a:t>Downlink</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721764279"/>
                  </a:ext>
                </a:extLst>
              </a:tr>
              <a:tr h="610979">
                <a:tc>
                  <a:txBody>
                    <a:bodyPr/>
                    <a:lstStyle/>
                    <a:p>
                      <a:pPr algn="ctr"/>
                      <a:r>
                        <a:rPr lang="en-US" dirty="0"/>
                        <a:t>Horizon Workrooms</a:t>
                      </a:r>
                    </a:p>
                  </a:txBody>
                  <a:tcPr>
                    <a:lnT w="63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0.5 Mbps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(virtual content flow)</a:t>
                      </a:r>
                    </a:p>
                  </a:txBody>
                  <a:tcPr>
                    <a:lnT w="6350" cap="flat" cmpd="sng" algn="ctr">
                      <a:solidFill>
                        <a:schemeClr val="tx1"/>
                      </a:solidFill>
                      <a:prstDash val="solid"/>
                      <a:round/>
                      <a:headEnd type="none" w="med" len="med"/>
                      <a:tailEnd type="none" w="med" len="med"/>
                    </a:lnT>
                  </a:tcPr>
                </a:tc>
                <a:tc>
                  <a:txBody>
                    <a:bodyPr/>
                    <a:lstStyle/>
                    <a:p>
                      <a:pPr algn="ctr"/>
                      <a:r>
                        <a:rPr lang="en-US" dirty="0"/>
                        <a:t>2.3 Mbps (virtual content flow : 0.6 Mbps; multimedia flow: 1.7 Mbps)</a:t>
                      </a:r>
                    </a:p>
                  </a:txBody>
                  <a:tcP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86080064"/>
                  </a:ext>
                </a:extLst>
              </a:tr>
              <a:tr h="395498">
                <a:tc>
                  <a:txBody>
                    <a:bodyPr/>
                    <a:lstStyle/>
                    <a:p>
                      <a:pPr algn="ctr"/>
                      <a:r>
                        <a:rPr lang="en-US" dirty="0"/>
                        <a:t>Horizon Worlds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0.7</a:t>
                      </a:r>
                      <a:r>
                        <a:rPr lang="zh-CN" altLang="en-US" dirty="0"/>
                        <a:t> </a:t>
                      </a:r>
                      <a:r>
                        <a:rPr lang="en-US" dirty="0"/>
                        <a:t>Mbps</a:t>
                      </a:r>
                    </a:p>
                  </a:txBody>
                  <a:tcPr/>
                </a:tc>
                <a:tc>
                  <a:txBody>
                    <a:bodyPr/>
                    <a:lstStyle/>
                    <a:p>
                      <a:pPr algn="ctr"/>
                      <a:r>
                        <a:rPr lang="en-US" dirty="0"/>
                        <a:t>0.</a:t>
                      </a:r>
                      <a:r>
                        <a:rPr lang="en-US" altLang="zh-CN" dirty="0"/>
                        <a:t>4</a:t>
                      </a:r>
                      <a:r>
                        <a:rPr lang="zh-CN" altLang="en-US" dirty="0"/>
                        <a:t> </a:t>
                      </a:r>
                      <a:r>
                        <a:rPr lang="en-US" dirty="0"/>
                        <a:t>Mbps</a:t>
                      </a:r>
                    </a:p>
                  </a:txBody>
                  <a:tcPr/>
                </a:tc>
                <a:extLst>
                  <a:ext uri="{0D108BD9-81ED-4DB2-BD59-A6C34878D82A}">
                    <a16:rowId xmlns:a16="http://schemas.microsoft.com/office/drawing/2014/main" val="3035474379"/>
                  </a:ext>
                </a:extLst>
              </a:tr>
              <a:tr h="354878">
                <a:tc>
                  <a:txBody>
                    <a:bodyPr/>
                    <a:lstStyle/>
                    <a:p>
                      <a:pPr algn="ctr"/>
                      <a:r>
                        <a:rPr lang="en-US" dirty="0" err="1"/>
                        <a:t>AltspaceVR</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0.04 Mbps</a:t>
                      </a:r>
                    </a:p>
                  </a:txBody>
                  <a:tcPr/>
                </a:tc>
                <a:tc>
                  <a:txBody>
                    <a:bodyPr/>
                    <a:lstStyle/>
                    <a:p>
                      <a:pPr algn="ctr"/>
                      <a:r>
                        <a:rPr lang="en-US" dirty="0"/>
                        <a:t>0.04 Mbps</a:t>
                      </a:r>
                    </a:p>
                  </a:txBody>
                  <a:tcPr/>
                </a:tc>
                <a:extLst>
                  <a:ext uri="{0D108BD9-81ED-4DB2-BD59-A6C34878D82A}">
                    <a16:rowId xmlns:a16="http://schemas.microsoft.com/office/drawing/2014/main" val="2643366861"/>
                  </a:ext>
                </a:extLst>
              </a:tr>
              <a:tr h="344434">
                <a:tc>
                  <a:txBody>
                    <a:bodyPr/>
                    <a:lstStyle/>
                    <a:p>
                      <a:pPr algn="ctr"/>
                      <a:r>
                        <a:rPr lang="en-US" dirty="0" err="1"/>
                        <a:t>RecRoom</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0.05 Mbps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0.05 Mbps</a:t>
                      </a:r>
                    </a:p>
                  </a:txBody>
                  <a:tcPr/>
                </a:tc>
                <a:extLst>
                  <a:ext uri="{0D108BD9-81ED-4DB2-BD59-A6C34878D82A}">
                    <a16:rowId xmlns:a16="http://schemas.microsoft.com/office/drawing/2014/main" val="2219252834"/>
                  </a:ext>
                </a:extLst>
              </a:tr>
              <a:tr h="340732">
                <a:tc>
                  <a:txBody>
                    <a:bodyPr/>
                    <a:lstStyle/>
                    <a:p>
                      <a:pPr algn="ctr"/>
                      <a:r>
                        <a:rPr lang="en-US" dirty="0" err="1"/>
                        <a:t>VRChat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0.03 Mbps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0.03 Mbps</a:t>
                      </a:r>
                    </a:p>
                  </a:txBody>
                  <a:tcPr/>
                </a:tc>
                <a:extLst>
                  <a:ext uri="{0D108BD9-81ED-4DB2-BD59-A6C34878D82A}">
                    <a16:rowId xmlns:a16="http://schemas.microsoft.com/office/drawing/2014/main" val="1666420306"/>
                  </a:ext>
                </a:extLst>
              </a:tr>
              <a:tr h="379268">
                <a:tc>
                  <a:txBody>
                    <a:bodyPr/>
                    <a:lstStyle/>
                    <a:p>
                      <a:pPr algn="ctr"/>
                      <a:r>
                        <a:rPr lang="en-US" dirty="0"/>
                        <a:t>Mozilla Hubs</a:t>
                      </a:r>
                    </a:p>
                  </a:txBody>
                  <a:tcPr/>
                </a:tc>
                <a:tc>
                  <a:txBody>
                    <a:bodyPr/>
                    <a:lstStyle/>
                    <a:p>
                      <a:pPr algn="ctr"/>
                      <a:r>
                        <a:rPr lang="en-US" dirty="0"/>
                        <a:t>0.06 Mbps</a:t>
                      </a:r>
                    </a:p>
                  </a:txBody>
                  <a:tcPr/>
                </a:tc>
                <a:tc>
                  <a:txBody>
                    <a:bodyPr/>
                    <a:lstStyle/>
                    <a:p>
                      <a:pPr algn="ctr"/>
                      <a:r>
                        <a:rPr lang="en-US" dirty="0"/>
                        <a:t>0.06 Mbps</a:t>
                      </a:r>
                    </a:p>
                  </a:txBody>
                  <a:tcPr/>
                </a:tc>
                <a:extLst>
                  <a:ext uri="{0D108BD9-81ED-4DB2-BD59-A6C34878D82A}">
                    <a16:rowId xmlns:a16="http://schemas.microsoft.com/office/drawing/2014/main" val="4062546370"/>
                  </a:ext>
                </a:extLst>
              </a:tr>
            </a:tbl>
          </a:graphicData>
        </a:graphic>
      </p:graphicFrame>
      <p:sp>
        <p:nvSpPr>
          <p:cNvPr id="8" name="TextBox 7">
            <a:extLst>
              <a:ext uri="{FF2B5EF4-FFF2-40B4-BE49-F238E27FC236}">
                <a16:creationId xmlns:a16="http://schemas.microsoft.com/office/drawing/2014/main" id="{66A29C9B-0DEC-A046-81AD-D447233C90EA}"/>
              </a:ext>
            </a:extLst>
          </p:cNvPr>
          <p:cNvSpPr txBox="1"/>
          <p:nvPr/>
        </p:nvSpPr>
        <p:spPr>
          <a:xfrm>
            <a:off x="218088" y="709142"/>
            <a:ext cx="11135712" cy="430887"/>
          </a:xfrm>
          <a:prstGeom prst="rect">
            <a:avLst/>
          </a:prstGeom>
          <a:noFill/>
        </p:spPr>
        <p:txBody>
          <a:bodyPr wrap="square" rtlCol="0">
            <a:spAutoFit/>
          </a:bodyPr>
          <a:lstStyle/>
          <a:p>
            <a:pPr marL="285750" indent="-285750">
              <a:buFont typeface="Arial" panose="020B0604020202020204" pitchFamily="34" charset="0"/>
              <a:buChar char="•"/>
            </a:pPr>
            <a:r>
              <a:rPr lang="en-US" altLang="zh-CN" sz="2200" dirty="0"/>
              <a:t>The amount of data transferred between Avatars is not related to Avatar motion trajectories.</a:t>
            </a:r>
            <a:endParaRPr lang="en-US" sz="2200" dirty="0"/>
          </a:p>
        </p:txBody>
      </p:sp>
      <p:sp>
        <p:nvSpPr>
          <p:cNvPr id="3" name="Slide Number Placeholder 2">
            <a:extLst>
              <a:ext uri="{FF2B5EF4-FFF2-40B4-BE49-F238E27FC236}">
                <a16:creationId xmlns:a16="http://schemas.microsoft.com/office/drawing/2014/main" id="{119737C4-F8E4-754D-A09A-313EB2DCC82F}"/>
              </a:ext>
            </a:extLst>
          </p:cNvPr>
          <p:cNvSpPr>
            <a:spLocks noGrp="1"/>
          </p:cNvSpPr>
          <p:nvPr>
            <p:ph type="sldNum" sz="quarter" idx="12"/>
          </p:nvPr>
        </p:nvSpPr>
        <p:spPr/>
        <p:txBody>
          <a:bodyPr/>
          <a:lstStyle/>
          <a:p>
            <a:fld id="{9E68326F-1EC2-4140-9E02-9F3CB5AB3FCF}" type="slidenum">
              <a:rPr lang="en-US" smtClean="0"/>
              <a:t>7</a:t>
            </a:fld>
            <a:endParaRPr lang="en-US"/>
          </a:p>
        </p:txBody>
      </p:sp>
      <p:sp>
        <p:nvSpPr>
          <p:cNvPr id="6" name="TextBox 5">
            <a:extLst>
              <a:ext uri="{FF2B5EF4-FFF2-40B4-BE49-F238E27FC236}">
                <a16:creationId xmlns:a16="http://schemas.microsoft.com/office/drawing/2014/main" id="{19D26136-6D08-954F-9FE0-B1453FAC0530}"/>
              </a:ext>
            </a:extLst>
          </p:cNvPr>
          <p:cNvSpPr txBox="1"/>
          <p:nvPr/>
        </p:nvSpPr>
        <p:spPr>
          <a:xfrm>
            <a:off x="218088" y="1191527"/>
            <a:ext cx="11135712"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t>Avatar</a:t>
            </a:r>
            <a:r>
              <a:rPr lang="zh-CN" altLang="en-US" sz="2200" dirty="0"/>
              <a:t> </a:t>
            </a:r>
            <a:r>
              <a:rPr lang="en-US" altLang="zh-CN" sz="2200" dirty="0"/>
              <a:t>interaction</a:t>
            </a:r>
            <a:r>
              <a:rPr lang="en-US" sz="2200" dirty="0"/>
              <a:t> in Meta‘s Social VR platforms consumes 10X bandwidth of other platforms</a:t>
            </a:r>
            <a:r>
              <a:rPr lang="en-US" altLang="zh-CN" sz="2200" dirty="0"/>
              <a:t>.</a:t>
            </a:r>
          </a:p>
        </p:txBody>
      </p:sp>
      <p:sp>
        <p:nvSpPr>
          <p:cNvPr id="7" name="TextBox 6">
            <a:extLst>
              <a:ext uri="{FF2B5EF4-FFF2-40B4-BE49-F238E27FC236}">
                <a16:creationId xmlns:a16="http://schemas.microsoft.com/office/drawing/2014/main" id="{AF9B35E3-D0C6-424D-A504-F63EB7343E32}"/>
              </a:ext>
            </a:extLst>
          </p:cNvPr>
          <p:cNvSpPr txBox="1"/>
          <p:nvPr/>
        </p:nvSpPr>
        <p:spPr>
          <a:xfrm>
            <a:off x="218088" y="1670981"/>
            <a:ext cx="10808052" cy="430887"/>
          </a:xfrm>
          <a:prstGeom prst="rect">
            <a:avLst/>
          </a:prstGeom>
          <a:noFill/>
        </p:spPr>
        <p:txBody>
          <a:bodyPr wrap="square" rtlCol="0">
            <a:spAutoFit/>
          </a:bodyPr>
          <a:lstStyle/>
          <a:p>
            <a:pPr marL="285750" indent="-285750">
              <a:buFont typeface="Arial" panose="020B0604020202020204" pitchFamily="34" charset="0"/>
              <a:buChar char="•"/>
            </a:pPr>
            <a:r>
              <a:rPr lang="en-US" altLang="zh-CN" sz="2200" dirty="0"/>
              <a:t>Bandwidth</a:t>
            </a:r>
            <a:r>
              <a:rPr lang="zh-CN" altLang="en-US" sz="2200" dirty="0"/>
              <a:t> </a:t>
            </a:r>
            <a:r>
              <a:rPr lang="en-US" altLang="zh-CN" sz="2200" dirty="0"/>
              <a:t>consumption of Avatar may be related to the complexity of the Avatar model.</a:t>
            </a:r>
          </a:p>
        </p:txBody>
      </p:sp>
      <p:sp>
        <p:nvSpPr>
          <p:cNvPr id="9" name="TextBox 8">
            <a:extLst>
              <a:ext uri="{FF2B5EF4-FFF2-40B4-BE49-F238E27FC236}">
                <a16:creationId xmlns:a16="http://schemas.microsoft.com/office/drawing/2014/main" id="{C38D4E5F-2101-EA49-9713-941B29503B2C}"/>
              </a:ext>
            </a:extLst>
          </p:cNvPr>
          <p:cNvSpPr txBox="1"/>
          <p:nvPr/>
        </p:nvSpPr>
        <p:spPr>
          <a:xfrm>
            <a:off x="218088" y="2150435"/>
            <a:ext cx="9847932" cy="430887"/>
          </a:xfrm>
          <a:prstGeom prst="rect">
            <a:avLst/>
          </a:prstGeom>
          <a:noFill/>
        </p:spPr>
        <p:txBody>
          <a:bodyPr wrap="square" rtlCol="0">
            <a:spAutoFit/>
          </a:bodyPr>
          <a:lstStyle/>
          <a:p>
            <a:pPr marL="285750" indent="-285750">
              <a:buFont typeface="Arial" panose="020B0604020202020204" pitchFamily="34" charset="0"/>
              <a:buChar char="•"/>
            </a:pPr>
            <a:r>
              <a:rPr lang="en-US" altLang="zh-CN" sz="2200" dirty="0"/>
              <a:t>Symmetrical uplink and downlink throughput for two VR users in most platforms.</a:t>
            </a:r>
          </a:p>
        </p:txBody>
      </p:sp>
    </p:spTree>
    <p:extLst>
      <p:ext uri="{BB962C8B-B14F-4D97-AF65-F5344CB8AC3E}">
        <p14:creationId xmlns:p14="http://schemas.microsoft.com/office/powerpoint/2010/main" val="300218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262A-1E6B-B048-A0FA-237CEC6CBCFC}"/>
              </a:ext>
            </a:extLst>
          </p:cNvPr>
          <p:cNvSpPr>
            <a:spLocks noGrp="1"/>
          </p:cNvSpPr>
          <p:nvPr>
            <p:ph type="title"/>
          </p:nvPr>
        </p:nvSpPr>
        <p:spPr>
          <a:xfrm>
            <a:off x="225291" y="-172096"/>
            <a:ext cx="10515600" cy="1325563"/>
          </a:xfrm>
        </p:spPr>
        <p:txBody>
          <a:bodyPr/>
          <a:lstStyle/>
          <a:p>
            <a:r>
              <a:rPr lang="en-US" dirty="0"/>
              <a:t>Virtual Content Flow in Workrooms</a:t>
            </a:r>
          </a:p>
        </p:txBody>
      </p:sp>
      <p:pic>
        <p:nvPicPr>
          <p:cNvPr id="5" name="Content Placeholder 4">
            <a:extLst>
              <a:ext uri="{FF2B5EF4-FFF2-40B4-BE49-F238E27FC236}">
                <a16:creationId xmlns:a16="http://schemas.microsoft.com/office/drawing/2014/main" id="{869BC83A-76D8-8C4F-B178-26E00E4E36A5}"/>
              </a:ext>
            </a:extLst>
          </p:cNvPr>
          <p:cNvPicPr>
            <a:picLocks noGrp="1" noChangeAspect="1"/>
          </p:cNvPicPr>
          <p:nvPr>
            <p:ph idx="1"/>
          </p:nvPr>
        </p:nvPicPr>
        <p:blipFill>
          <a:blip r:embed="rId3"/>
          <a:stretch>
            <a:fillRect/>
          </a:stretch>
        </p:blipFill>
        <p:spPr>
          <a:xfrm>
            <a:off x="315909" y="2893258"/>
            <a:ext cx="5926646" cy="3261571"/>
          </a:xfrm>
        </p:spPr>
      </p:pic>
      <p:pic>
        <p:nvPicPr>
          <p:cNvPr id="7" name="Picture 6">
            <a:extLst>
              <a:ext uri="{FF2B5EF4-FFF2-40B4-BE49-F238E27FC236}">
                <a16:creationId xmlns:a16="http://schemas.microsoft.com/office/drawing/2014/main" id="{14E46070-F1B2-8341-AD8A-B0D23762B72E}"/>
              </a:ext>
            </a:extLst>
          </p:cNvPr>
          <p:cNvPicPr>
            <a:picLocks noChangeAspect="1"/>
          </p:cNvPicPr>
          <p:nvPr/>
        </p:nvPicPr>
        <p:blipFill>
          <a:blip r:embed="rId4"/>
          <a:stretch>
            <a:fillRect/>
          </a:stretch>
        </p:blipFill>
        <p:spPr>
          <a:xfrm>
            <a:off x="6242555" y="2884713"/>
            <a:ext cx="5926647" cy="3261571"/>
          </a:xfrm>
          <a:prstGeom prst="rect">
            <a:avLst/>
          </a:prstGeom>
        </p:spPr>
      </p:pic>
      <p:sp>
        <p:nvSpPr>
          <p:cNvPr id="8" name="TextBox 7">
            <a:extLst>
              <a:ext uri="{FF2B5EF4-FFF2-40B4-BE49-F238E27FC236}">
                <a16:creationId xmlns:a16="http://schemas.microsoft.com/office/drawing/2014/main" id="{E6F6CB9D-FB88-604D-AE42-7EBE942398FC}"/>
              </a:ext>
            </a:extLst>
          </p:cNvPr>
          <p:cNvSpPr txBox="1"/>
          <p:nvPr/>
        </p:nvSpPr>
        <p:spPr>
          <a:xfrm>
            <a:off x="306334" y="6250783"/>
            <a:ext cx="5945795" cy="369332"/>
          </a:xfrm>
          <a:prstGeom prst="rect">
            <a:avLst/>
          </a:prstGeom>
          <a:noFill/>
        </p:spPr>
        <p:txBody>
          <a:bodyPr wrap="none" rtlCol="0">
            <a:spAutoFit/>
          </a:bodyPr>
          <a:lstStyle/>
          <a:p>
            <a:r>
              <a:rPr lang="en-US" dirty="0"/>
              <a:t>Bitrate of the Quest 2 user when the other user uses Quest 2.</a:t>
            </a:r>
          </a:p>
        </p:txBody>
      </p:sp>
      <p:sp>
        <p:nvSpPr>
          <p:cNvPr id="9" name="TextBox 8">
            <a:extLst>
              <a:ext uri="{FF2B5EF4-FFF2-40B4-BE49-F238E27FC236}">
                <a16:creationId xmlns:a16="http://schemas.microsoft.com/office/drawing/2014/main" id="{528210CE-2BCC-6841-A0BE-EA92B021F60C}"/>
              </a:ext>
            </a:extLst>
          </p:cNvPr>
          <p:cNvSpPr txBox="1"/>
          <p:nvPr/>
        </p:nvSpPr>
        <p:spPr>
          <a:xfrm>
            <a:off x="6475354" y="6250783"/>
            <a:ext cx="5461047" cy="369332"/>
          </a:xfrm>
          <a:prstGeom prst="rect">
            <a:avLst/>
          </a:prstGeom>
          <a:noFill/>
        </p:spPr>
        <p:txBody>
          <a:bodyPr wrap="none" rtlCol="0">
            <a:spAutoFit/>
          </a:bodyPr>
          <a:lstStyle/>
          <a:p>
            <a:r>
              <a:rPr lang="en-US" dirty="0"/>
              <a:t>Bitrate of the Quest 2 user when the other user uses PC.</a:t>
            </a:r>
          </a:p>
        </p:txBody>
      </p:sp>
      <p:sp>
        <p:nvSpPr>
          <p:cNvPr id="10" name="TextBox 9">
            <a:extLst>
              <a:ext uri="{FF2B5EF4-FFF2-40B4-BE49-F238E27FC236}">
                <a16:creationId xmlns:a16="http://schemas.microsoft.com/office/drawing/2014/main" id="{F98E07EF-EB46-E043-9480-332BE2AFB7CA}"/>
              </a:ext>
            </a:extLst>
          </p:cNvPr>
          <p:cNvSpPr txBox="1"/>
          <p:nvPr/>
        </p:nvSpPr>
        <p:spPr>
          <a:xfrm>
            <a:off x="218089" y="841222"/>
            <a:ext cx="841428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Confirm this flow’s transmitted content by enabling functions related to virtual content.</a:t>
            </a:r>
          </a:p>
        </p:txBody>
      </p:sp>
      <p:sp>
        <p:nvSpPr>
          <p:cNvPr id="3" name="Slide Number Placeholder 2">
            <a:extLst>
              <a:ext uri="{FF2B5EF4-FFF2-40B4-BE49-F238E27FC236}">
                <a16:creationId xmlns:a16="http://schemas.microsoft.com/office/drawing/2014/main" id="{92BC2958-0930-E44F-8FCE-23D17FFA63E9}"/>
              </a:ext>
            </a:extLst>
          </p:cNvPr>
          <p:cNvSpPr>
            <a:spLocks noGrp="1"/>
          </p:cNvSpPr>
          <p:nvPr>
            <p:ph type="sldNum" sz="quarter" idx="12"/>
          </p:nvPr>
        </p:nvSpPr>
        <p:spPr/>
        <p:txBody>
          <a:bodyPr/>
          <a:lstStyle/>
          <a:p>
            <a:fld id="{9E68326F-1EC2-4140-9E02-9F3CB5AB3FCF}" type="slidenum">
              <a:rPr lang="en-US" smtClean="0"/>
              <a:t>8</a:t>
            </a:fld>
            <a:endParaRPr lang="en-US"/>
          </a:p>
        </p:txBody>
      </p:sp>
      <p:sp>
        <p:nvSpPr>
          <p:cNvPr id="11" name="TextBox 10">
            <a:extLst>
              <a:ext uri="{FF2B5EF4-FFF2-40B4-BE49-F238E27FC236}">
                <a16:creationId xmlns:a16="http://schemas.microsoft.com/office/drawing/2014/main" id="{7489777A-D0F9-FC45-9425-70805C840049}"/>
              </a:ext>
            </a:extLst>
          </p:cNvPr>
          <p:cNvSpPr txBox="1"/>
          <p:nvPr/>
        </p:nvSpPr>
        <p:spPr>
          <a:xfrm>
            <a:off x="196318" y="1591750"/>
            <a:ext cx="841428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Downlink = virtual background (0.1 Mbps) + the other Quest 2 avatar’s information (0.5 Mbps)?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99007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734D-4980-F342-B7A8-7DFE0A5D50A7}"/>
              </a:ext>
            </a:extLst>
          </p:cNvPr>
          <p:cNvSpPr>
            <a:spLocks noGrp="1"/>
          </p:cNvSpPr>
          <p:nvPr>
            <p:ph type="title"/>
          </p:nvPr>
        </p:nvSpPr>
        <p:spPr>
          <a:xfrm>
            <a:off x="-56231" y="-177437"/>
            <a:ext cx="10515600" cy="1325563"/>
          </a:xfrm>
        </p:spPr>
        <p:txBody>
          <a:bodyPr/>
          <a:lstStyle/>
          <a:p>
            <a:r>
              <a:rPr lang="en-US" dirty="0"/>
              <a:t>Scalability Issue in Workrooms</a:t>
            </a:r>
          </a:p>
        </p:txBody>
      </p:sp>
      <p:pic>
        <p:nvPicPr>
          <p:cNvPr id="5" name="Content Placeholder 4">
            <a:extLst>
              <a:ext uri="{FF2B5EF4-FFF2-40B4-BE49-F238E27FC236}">
                <a16:creationId xmlns:a16="http://schemas.microsoft.com/office/drawing/2014/main" id="{F9F33F80-2F36-7C4D-8172-5618C20DC3C1}"/>
              </a:ext>
            </a:extLst>
          </p:cNvPr>
          <p:cNvPicPr>
            <a:picLocks noGrp="1" noChangeAspect="1"/>
          </p:cNvPicPr>
          <p:nvPr>
            <p:ph idx="1"/>
          </p:nvPr>
        </p:nvPicPr>
        <p:blipFill>
          <a:blip r:embed="rId3"/>
          <a:stretch>
            <a:fillRect/>
          </a:stretch>
        </p:blipFill>
        <p:spPr>
          <a:xfrm>
            <a:off x="2874642" y="2636874"/>
            <a:ext cx="6442716" cy="3545576"/>
          </a:xfrm>
        </p:spPr>
      </p:pic>
      <p:sp>
        <p:nvSpPr>
          <p:cNvPr id="6" name="TextBox 5">
            <a:extLst>
              <a:ext uri="{FF2B5EF4-FFF2-40B4-BE49-F238E27FC236}">
                <a16:creationId xmlns:a16="http://schemas.microsoft.com/office/drawing/2014/main" id="{C4C91B51-4AF3-7A44-9ADC-FB5744C944BC}"/>
              </a:ext>
            </a:extLst>
          </p:cNvPr>
          <p:cNvSpPr txBox="1"/>
          <p:nvPr/>
        </p:nvSpPr>
        <p:spPr>
          <a:xfrm>
            <a:off x="2874642" y="6033184"/>
            <a:ext cx="7000612" cy="646331"/>
          </a:xfrm>
          <a:prstGeom prst="rect">
            <a:avLst/>
          </a:prstGeom>
          <a:noFill/>
        </p:spPr>
        <p:txBody>
          <a:bodyPr wrap="square" rtlCol="0">
            <a:spAutoFit/>
          </a:bodyPr>
          <a:lstStyle/>
          <a:p>
            <a:r>
              <a:rPr lang="en-US" dirty="0"/>
              <a:t>Bitrate of the VC flow for one of the Quest 2 users. U3, U4, and U5 join the meeting at 50, 100, and 150 s respectively.</a:t>
            </a:r>
          </a:p>
        </p:txBody>
      </p:sp>
      <p:sp>
        <p:nvSpPr>
          <p:cNvPr id="8" name="TextBox 7">
            <a:extLst>
              <a:ext uri="{FF2B5EF4-FFF2-40B4-BE49-F238E27FC236}">
                <a16:creationId xmlns:a16="http://schemas.microsoft.com/office/drawing/2014/main" id="{9B255011-94C5-BD44-81F4-E09205F483B4}"/>
              </a:ext>
            </a:extLst>
          </p:cNvPr>
          <p:cNvSpPr txBox="1"/>
          <p:nvPr/>
        </p:nvSpPr>
        <p:spPr>
          <a:xfrm>
            <a:off x="0" y="692642"/>
            <a:ext cx="1191006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Let the other three headset users join the room every 50 seconds.</a:t>
            </a:r>
          </a:p>
        </p:txBody>
      </p:sp>
      <p:sp>
        <p:nvSpPr>
          <p:cNvPr id="3" name="Slide Number Placeholder 2">
            <a:extLst>
              <a:ext uri="{FF2B5EF4-FFF2-40B4-BE49-F238E27FC236}">
                <a16:creationId xmlns:a16="http://schemas.microsoft.com/office/drawing/2014/main" id="{0AC44923-851F-E24E-ABF0-64859E9154DB}"/>
              </a:ext>
            </a:extLst>
          </p:cNvPr>
          <p:cNvSpPr>
            <a:spLocks noGrp="1"/>
          </p:cNvSpPr>
          <p:nvPr>
            <p:ph type="sldNum" sz="quarter" idx="12"/>
          </p:nvPr>
        </p:nvSpPr>
        <p:spPr/>
        <p:txBody>
          <a:bodyPr/>
          <a:lstStyle/>
          <a:p>
            <a:fld id="{9E68326F-1EC2-4140-9E02-9F3CB5AB3FCF}" type="slidenum">
              <a:rPr lang="en-US" smtClean="0"/>
              <a:t>9</a:t>
            </a:fld>
            <a:endParaRPr lang="en-US"/>
          </a:p>
        </p:txBody>
      </p:sp>
      <p:sp>
        <p:nvSpPr>
          <p:cNvPr id="7" name="TextBox 6">
            <a:extLst>
              <a:ext uri="{FF2B5EF4-FFF2-40B4-BE49-F238E27FC236}">
                <a16:creationId xmlns:a16="http://schemas.microsoft.com/office/drawing/2014/main" id="{E37B7932-5397-564E-9A0C-74CE765DBADE}"/>
              </a:ext>
            </a:extLst>
          </p:cNvPr>
          <p:cNvSpPr txBox="1"/>
          <p:nvPr/>
        </p:nvSpPr>
        <p:spPr>
          <a:xfrm>
            <a:off x="0" y="1061974"/>
            <a:ext cx="1191006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Downlink throughput grows linearly with the addition of new headset users.</a:t>
            </a:r>
          </a:p>
        </p:txBody>
      </p:sp>
      <p:sp>
        <p:nvSpPr>
          <p:cNvPr id="9" name="TextBox 8">
            <a:extLst>
              <a:ext uri="{FF2B5EF4-FFF2-40B4-BE49-F238E27FC236}">
                <a16:creationId xmlns:a16="http://schemas.microsoft.com/office/drawing/2014/main" id="{4DADD183-CEB3-4541-BE95-78D520AF944C}"/>
              </a:ext>
            </a:extLst>
          </p:cNvPr>
          <p:cNvSpPr txBox="1"/>
          <p:nvPr/>
        </p:nvSpPr>
        <p:spPr>
          <a:xfrm>
            <a:off x="0" y="1465443"/>
            <a:ext cx="1191006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No viewport prediction.</a:t>
            </a:r>
          </a:p>
        </p:txBody>
      </p:sp>
      <p:sp>
        <p:nvSpPr>
          <p:cNvPr id="10" name="TextBox 9">
            <a:extLst>
              <a:ext uri="{FF2B5EF4-FFF2-40B4-BE49-F238E27FC236}">
                <a16:creationId xmlns:a16="http://schemas.microsoft.com/office/drawing/2014/main" id="{81C96E61-82BA-BF49-A06D-97A59FADC767}"/>
              </a:ext>
            </a:extLst>
          </p:cNvPr>
          <p:cNvSpPr txBox="1"/>
          <p:nvPr/>
        </p:nvSpPr>
        <p:spPr>
          <a:xfrm>
            <a:off x="0" y="2245243"/>
            <a:ext cx="1191006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cause of Scalability Issues is local rendering.</a:t>
            </a:r>
          </a:p>
        </p:txBody>
      </p:sp>
      <p:sp>
        <p:nvSpPr>
          <p:cNvPr id="11" name="TextBox 10">
            <a:extLst>
              <a:ext uri="{FF2B5EF4-FFF2-40B4-BE49-F238E27FC236}">
                <a16:creationId xmlns:a16="http://schemas.microsoft.com/office/drawing/2014/main" id="{FE9A1599-18ED-1346-8503-4030E4468632}"/>
              </a:ext>
            </a:extLst>
          </p:cNvPr>
          <p:cNvSpPr txBox="1"/>
          <p:nvPr/>
        </p:nvSpPr>
        <p:spPr>
          <a:xfrm>
            <a:off x="0" y="1857858"/>
            <a:ext cx="1191006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Other platforms also have scalability issues. </a:t>
            </a:r>
          </a:p>
        </p:txBody>
      </p:sp>
    </p:spTree>
    <p:extLst>
      <p:ext uri="{BB962C8B-B14F-4D97-AF65-F5344CB8AC3E}">
        <p14:creationId xmlns:p14="http://schemas.microsoft.com/office/powerpoint/2010/main" val="69442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3ADEE4-0EE1-384F-B7FF-8B5D4995966A}">
  <we:reference id="wa200000113" version="1.0.0.0" store="en-US" storeType="OMEX"/>
  <we:alternateReferences>
    <we:reference id="wa200000113"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4466</TotalTime>
  <Words>2608</Words>
  <Application>Microsoft Macintosh PowerPoint</Application>
  <PresentationFormat>Widescreen</PresentationFormat>
  <Paragraphs>286</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Reality Check of Metaverse: A First Look at Commercial Social Virtual Reality Platforms</vt:lpstr>
      <vt:lpstr>Metaverse</vt:lpstr>
      <vt:lpstr>Social VR</vt:lpstr>
      <vt:lpstr>Experiment setup</vt:lpstr>
      <vt:lpstr>Protocol Analysis in Workrooms and AltspaceVR</vt:lpstr>
      <vt:lpstr>PowerPoint Presentation</vt:lpstr>
      <vt:lpstr>Bandwidth Requirement</vt:lpstr>
      <vt:lpstr>Virtual Content Flow in Workrooms</vt:lpstr>
      <vt:lpstr>Scalability Issue in Workrooms</vt:lpstr>
      <vt:lpstr>Multimedia Flow in Workrooms</vt:lpstr>
      <vt:lpstr>Advanced Feature in Workrooms</vt:lpstr>
      <vt:lpstr>Concluding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Ruizhi Cheng</dc:creator>
  <cp:lastModifiedBy>d296@odcn.live</cp:lastModifiedBy>
  <cp:revision>259</cp:revision>
  <dcterms:created xsi:type="dcterms:W3CDTF">2022-02-19T02:32:46Z</dcterms:created>
  <dcterms:modified xsi:type="dcterms:W3CDTF">2022-04-02T00:15:30Z</dcterms:modified>
</cp:coreProperties>
</file>